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8"/>
  </p:notesMasterIdLst>
  <p:handoutMasterIdLst>
    <p:handoutMasterId r:id="rId35"/>
  </p:handoutMasterIdLst>
  <p:sldIdLst>
    <p:sldId id="256" r:id="rId4"/>
    <p:sldId id="751" r:id="rId5"/>
    <p:sldId id="844" r:id="rId6"/>
    <p:sldId id="279" r:id="rId7"/>
    <p:sldId id="759" r:id="rId9"/>
    <p:sldId id="760" r:id="rId10"/>
    <p:sldId id="1023" r:id="rId11"/>
    <p:sldId id="1024" r:id="rId12"/>
    <p:sldId id="1025" r:id="rId13"/>
    <p:sldId id="781" r:id="rId14"/>
    <p:sldId id="1026" r:id="rId15"/>
    <p:sldId id="1027" r:id="rId16"/>
    <p:sldId id="1028" r:id="rId17"/>
    <p:sldId id="1029" r:id="rId18"/>
    <p:sldId id="1030" r:id="rId19"/>
    <p:sldId id="1031" r:id="rId20"/>
    <p:sldId id="1032" r:id="rId21"/>
    <p:sldId id="1033" r:id="rId22"/>
    <p:sldId id="1034" r:id="rId23"/>
    <p:sldId id="1035" r:id="rId24"/>
    <p:sldId id="1036" r:id="rId25"/>
    <p:sldId id="1037" r:id="rId26"/>
    <p:sldId id="969" r:id="rId27"/>
    <p:sldId id="1038" r:id="rId28"/>
    <p:sldId id="1039" r:id="rId29"/>
    <p:sldId id="968" r:id="rId30"/>
    <p:sldId id="936" r:id="rId31"/>
    <p:sldId id="1040" r:id="rId32"/>
    <p:sldId id="1041" r:id="rId33"/>
    <p:sldId id="270" r:id="rId34"/>
  </p:sldIdLst>
  <p:sldSz cx="12192000" cy="6858000"/>
  <p:notesSz cx="7103745" cy="10234295"/>
  <p:embeddedFontLst>
    <p:embeddedFont>
      <p:font typeface="黑体" panose="02010609060101010101" charset="-122"/>
      <p:regular r:id="rId40"/>
    </p:embeddedFont>
    <p:embeddedFont>
      <p:font typeface="微软雅黑" panose="020B0503020204020204" charset="-122"/>
      <p:regular r:id="rId41"/>
    </p:embeddedFont>
    <p:embeddedFont>
      <p:font typeface="华文细黑" panose="02010600040101010101" charset="-122"/>
      <p:regular r:id="rId42"/>
    </p:embeddedFont>
    <p:embeddedFont>
      <p:font typeface="Calibri" panose="020F0502020204030204" pitchFamily="34" charset="0"/>
      <p:regular r:id="rId43"/>
      <p:bold r:id="rId44"/>
      <p:italic r:id="rId45"/>
      <p:boldItalic r:id="rId4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B96D"/>
    <a:srgbClr val="2E75B6"/>
    <a:srgbClr val="5A84AF"/>
    <a:srgbClr val="DAE3F3"/>
    <a:srgbClr val="8EC0B9"/>
    <a:srgbClr val="CCCC9F"/>
    <a:srgbClr val="DB4105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-552" y="-942"/>
      </p:cViewPr>
      <p:guideLst>
        <p:guide orient="horz" pos="219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font" Target="fonts/font7.fntdata"/><Relationship Id="rId45" Type="http://schemas.openxmlformats.org/officeDocument/2006/relationships/font" Target="fonts/font6.fntdata"/><Relationship Id="rId44" Type="http://schemas.openxmlformats.org/officeDocument/2006/relationships/font" Target="fonts/font5.fntdata"/><Relationship Id="rId43" Type="http://schemas.openxmlformats.org/officeDocument/2006/relationships/font" Target="fonts/font4.fntdata"/><Relationship Id="rId42" Type="http://schemas.openxmlformats.org/officeDocument/2006/relationships/font" Target="fonts/font3.fntdata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slide" Target="slides/slide1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3.png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6.png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tags" Target="../tags/tag9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9.png"/><Relationship Id="rId2" Type="http://schemas.openxmlformats.org/officeDocument/2006/relationships/tags" Target="../tags/tag99.xml"/><Relationship Id="rId1" Type="http://schemas.openxmlformats.org/officeDocument/2006/relationships/tags" Target="../tags/tag9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3" Type="http://schemas.openxmlformats.org/officeDocument/2006/relationships/slideLayout" Target="../slideLayouts/slideLayout14.xml"/><Relationship Id="rId32" Type="http://schemas.openxmlformats.org/officeDocument/2006/relationships/tags" Target="../tags/tag133.xml"/><Relationship Id="rId31" Type="http://schemas.openxmlformats.org/officeDocument/2006/relationships/tags" Target="../tags/tag132.xml"/><Relationship Id="rId30" Type="http://schemas.openxmlformats.org/officeDocument/2006/relationships/tags" Target="../tags/tag131.xml"/><Relationship Id="rId3" Type="http://schemas.openxmlformats.org/officeDocument/2006/relationships/tags" Target="../tags/tag104.xml"/><Relationship Id="rId29" Type="http://schemas.openxmlformats.org/officeDocument/2006/relationships/tags" Target="../tags/tag130.xml"/><Relationship Id="rId28" Type="http://schemas.openxmlformats.org/officeDocument/2006/relationships/tags" Target="../tags/tag129.xml"/><Relationship Id="rId27" Type="http://schemas.openxmlformats.org/officeDocument/2006/relationships/tags" Target="../tags/tag128.xml"/><Relationship Id="rId26" Type="http://schemas.openxmlformats.org/officeDocument/2006/relationships/tags" Target="../tags/tag127.xml"/><Relationship Id="rId25" Type="http://schemas.openxmlformats.org/officeDocument/2006/relationships/tags" Target="../tags/tag126.xml"/><Relationship Id="rId24" Type="http://schemas.openxmlformats.org/officeDocument/2006/relationships/tags" Target="../tags/tag125.xml"/><Relationship Id="rId23" Type="http://schemas.openxmlformats.org/officeDocument/2006/relationships/tags" Target="../tags/tag124.xml"/><Relationship Id="rId22" Type="http://schemas.openxmlformats.org/officeDocument/2006/relationships/tags" Target="../tags/tag123.xml"/><Relationship Id="rId21" Type="http://schemas.openxmlformats.org/officeDocument/2006/relationships/tags" Target="../tags/tag122.xml"/><Relationship Id="rId20" Type="http://schemas.openxmlformats.org/officeDocument/2006/relationships/tags" Target="../tags/tag121.xml"/><Relationship Id="rId2" Type="http://schemas.openxmlformats.org/officeDocument/2006/relationships/tags" Target="../tags/tag103.xml"/><Relationship Id="rId19" Type="http://schemas.openxmlformats.org/officeDocument/2006/relationships/tags" Target="../tags/tag120.xml"/><Relationship Id="rId18" Type="http://schemas.openxmlformats.org/officeDocument/2006/relationships/tags" Target="../tags/tag119.xml"/><Relationship Id="rId17" Type="http://schemas.openxmlformats.org/officeDocument/2006/relationships/tags" Target="../tags/tag118.xml"/><Relationship Id="rId16" Type="http://schemas.openxmlformats.org/officeDocument/2006/relationships/tags" Target="../tags/tag117.xml"/><Relationship Id="rId15" Type="http://schemas.openxmlformats.org/officeDocument/2006/relationships/tags" Target="../tags/tag116.xml"/><Relationship Id="rId14" Type="http://schemas.openxmlformats.org/officeDocument/2006/relationships/tags" Target="../tags/tag115.xml"/><Relationship Id="rId13" Type="http://schemas.openxmlformats.org/officeDocument/2006/relationships/tags" Target="../tags/tag114.xml"/><Relationship Id="rId12" Type="http://schemas.openxmlformats.org/officeDocument/2006/relationships/tags" Target="../tags/tag11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tags" Target="../tags/tag102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3" Type="http://schemas.openxmlformats.org/officeDocument/2006/relationships/slideLayout" Target="../slideLayouts/slideLayout14.xml"/><Relationship Id="rId22" Type="http://schemas.openxmlformats.org/officeDocument/2006/relationships/tags" Target="../tags/tag155.xml"/><Relationship Id="rId21" Type="http://schemas.openxmlformats.org/officeDocument/2006/relationships/tags" Target="../tags/tag154.xml"/><Relationship Id="rId20" Type="http://schemas.openxmlformats.org/officeDocument/2006/relationships/tags" Target="../tags/tag153.xml"/><Relationship Id="rId2" Type="http://schemas.openxmlformats.org/officeDocument/2006/relationships/tags" Target="../tags/tag135.xml"/><Relationship Id="rId19" Type="http://schemas.openxmlformats.org/officeDocument/2006/relationships/tags" Target="../tags/tag152.xml"/><Relationship Id="rId18" Type="http://schemas.openxmlformats.org/officeDocument/2006/relationships/tags" Target="../tags/tag151.xml"/><Relationship Id="rId17" Type="http://schemas.openxmlformats.org/officeDocument/2006/relationships/tags" Target="../tags/tag150.xml"/><Relationship Id="rId16" Type="http://schemas.openxmlformats.org/officeDocument/2006/relationships/tags" Target="../tags/tag149.xml"/><Relationship Id="rId15" Type="http://schemas.openxmlformats.org/officeDocument/2006/relationships/tags" Target="../tags/tag148.xml"/><Relationship Id="rId14" Type="http://schemas.openxmlformats.org/officeDocument/2006/relationships/tags" Target="../tags/tag147.xml"/><Relationship Id="rId13" Type="http://schemas.openxmlformats.org/officeDocument/2006/relationships/tags" Target="../tags/tag146.xml"/><Relationship Id="rId12" Type="http://schemas.openxmlformats.org/officeDocument/2006/relationships/tags" Target="../tags/tag145.xml"/><Relationship Id="rId11" Type="http://schemas.openxmlformats.org/officeDocument/2006/relationships/tags" Target="../tags/tag144.xml"/><Relationship Id="rId10" Type="http://schemas.openxmlformats.org/officeDocument/2006/relationships/tags" Target="../tags/tag143.xml"/><Relationship Id="rId1" Type="http://schemas.openxmlformats.org/officeDocument/2006/relationships/tags" Target="../tags/tag13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57.xml"/><Relationship Id="rId1" Type="http://schemas.openxmlformats.org/officeDocument/2006/relationships/tags" Target="../tags/tag156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0.png"/><Relationship Id="rId2" Type="http://schemas.openxmlformats.org/officeDocument/2006/relationships/tags" Target="../tags/tag159.xml"/><Relationship Id="rId1" Type="http://schemas.openxmlformats.org/officeDocument/2006/relationships/tags" Target="../tags/tag15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61.xml"/><Relationship Id="rId1" Type="http://schemas.openxmlformats.org/officeDocument/2006/relationships/tags" Target="../tags/tag16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7" Type="http://schemas.openxmlformats.org/officeDocument/2006/relationships/slideLayout" Target="../slideLayouts/slideLayout14.xml"/><Relationship Id="rId16" Type="http://schemas.openxmlformats.org/officeDocument/2006/relationships/tags" Target="../tags/tag20.xml"/><Relationship Id="rId15" Type="http://schemas.openxmlformats.org/officeDocument/2006/relationships/tags" Target="../tags/tag19.xml"/><Relationship Id="rId14" Type="http://schemas.openxmlformats.org/officeDocument/2006/relationships/tags" Target="../tags/tag18.xml"/><Relationship Id="rId13" Type="http://schemas.openxmlformats.org/officeDocument/2006/relationships/tags" Target="../tags/tag17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3" Type="http://schemas.openxmlformats.org/officeDocument/2006/relationships/slideLayout" Target="../slideLayouts/slideLayout14.xml"/><Relationship Id="rId32" Type="http://schemas.openxmlformats.org/officeDocument/2006/relationships/tags" Target="../tags/tag52.xml"/><Relationship Id="rId31" Type="http://schemas.openxmlformats.org/officeDocument/2006/relationships/tags" Target="../tags/tag51.xml"/><Relationship Id="rId30" Type="http://schemas.openxmlformats.org/officeDocument/2006/relationships/tags" Target="../tags/tag50.xml"/><Relationship Id="rId3" Type="http://schemas.openxmlformats.org/officeDocument/2006/relationships/tags" Target="../tags/tag23.xml"/><Relationship Id="rId29" Type="http://schemas.openxmlformats.org/officeDocument/2006/relationships/tags" Target="../tags/tag49.xml"/><Relationship Id="rId28" Type="http://schemas.openxmlformats.org/officeDocument/2006/relationships/tags" Target="../tags/tag48.xml"/><Relationship Id="rId27" Type="http://schemas.openxmlformats.org/officeDocument/2006/relationships/tags" Target="../tags/tag47.xml"/><Relationship Id="rId26" Type="http://schemas.openxmlformats.org/officeDocument/2006/relationships/tags" Target="../tags/tag46.xml"/><Relationship Id="rId25" Type="http://schemas.openxmlformats.org/officeDocument/2006/relationships/tags" Target="../tags/tag45.xml"/><Relationship Id="rId24" Type="http://schemas.openxmlformats.org/officeDocument/2006/relationships/tags" Target="../tags/tag44.xml"/><Relationship Id="rId23" Type="http://schemas.openxmlformats.org/officeDocument/2006/relationships/tags" Target="../tags/tag43.xml"/><Relationship Id="rId22" Type="http://schemas.openxmlformats.org/officeDocument/2006/relationships/tags" Target="../tags/tag42.xml"/><Relationship Id="rId21" Type="http://schemas.openxmlformats.org/officeDocument/2006/relationships/tags" Target="../tags/tag41.xml"/><Relationship Id="rId20" Type="http://schemas.openxmlformats.org/officeDocument/2006/relationships/tags" Target="../tags/tag40.xml"/><Relationship Id="rId2" Type="http://schemas.openxmlformats.org/officeDocument/2006/relationships/tags" Target="../tags/tag22.xml"/><Relationship Id="rId19" Type="http://schemas.openxmlformats.org/officeDocument/2006/relationships/tags" Target="../tags/tag39.xml"/><Relationship Id="rId18" Type="http://schemas.openxmlformats.org/officeDocument/2006/relationships/tags" Target="../tags/tag38.xml"/><Relationship Id="rId17" Type="http://schemas.openxmlformats.org/officeDocument/2006/relationships/tags" Target="../tags/tag37.xml"/><Relationship Id="rId16" Type="http://schemas.openxmlformats.org/officeDocument/2006/relationships/tags" Target="../tags/tag36.xml"/><Relationship Id="rId15" Type="http://schemas.openxmlformats.org/officeDocument/2006/relationships/tags" Target="../tags/tag35.xml"/><Relationship Id="rId14" Type="http://schemas.openxmlformats.org/officeDocument/2006/relationships/tags" Target="../tags/tag34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tags" Target="../tags/tag60.xml"/><Relationship Id="rId7" Type="http://schemas.openxmlformats.org/officeDocument/2006/relationships/tags" Target="../tags/tag59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3" Type="http://schemas.openxmlformats.org/officeDocument/2006/relationships/slideLayout" Target="../slideLayouts/slideLayout14.xml"/><Relationship Id="rId22" Type="http://schemas.openxmlformats.org/officeDocument/2006/relationships/tags" Target="../tags/tag74.xml"/><Relationship Id="rId21" Type="http://schemas.openxmlformats.org/officeDocument/2006/relationships/tags" Target="../tags/tag73.xml"/><Relationship Id="rId20" Type="http://schemas.openxmlformats.org/officeDocument/2006/relationships/tags" Target="../tags/tag72.xml"/><Relationship Id="rId2" Type="http://schemas.openxmlformats.org/officeDocument/2006/relationships/tags" Target="../tags/tag54.xml"/><Relationship Id="rId19" Type="http://schemas.openxmlformats.org/officeDocument/2006/relationships/tags" Target="../tags/tag71.xml"/><Relationship Id="rId18" Type="http://schemas.openxmlformats.org/officeDocument/2006/relationships/tags" Target="../tags/tag70.xml"/><Relationship Id="rId17" Type="http://schemas.openxmlformats.org/officeDocument/2006/relationships/tags" Target="../tags/tag69.xml"/><Relationship Id="rId16" Type="http://schemas.openxmlformats.org/officeDocument/2006/relationships/tags" Target="../tags/tag68.xml"/><Relationship Id="rId15" Type="http://schemas.openxmlformats.org/officeDocument/2006/relationships/tags" Target="../tags/tag67.xml"/><Relationship Id="rId14" Type="http://schemas.openxmlformats.org/officeDocument/2006/relationships/tags" Target="../tags/tag66.xml"/><Relationship Id="rId13" Type="http://schemas.openxmlformats.org/officeDocument/2006/relationships/tags" Target="../tags/tag65.xml"/><Relationship Id="rId12" Type="http://schemas.openxmlformats.org/officeDocument/2006/relationships/tags" Target="../tags/tag64.xml"/><Relationship Id="rId11" Type="http://schemas.openxmlformats.org/officeDocument/2006/relationships/tags" Target="../tags/tag63.xml"/><Relationship Id="rId10" Type="http://schemas.openxmlformats.org/officeDocument/2006/relationships/tags" Target="../tags/tag62.xml"/><Relationship Id="rId1" Type="http://schemas.openxmlformats.org/officeDocument/2006/relationships/tags" Target="../tags/tag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护理学基础</a:t>
            </a:r>
            <a:endParaRPr lang="zh-CN" altLang="en-US" sz="4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409065"/>
            <a:ext cx="10870565" cy="456438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0610" y="1657350"/>
            <a:ext cx="9994265" cy="4048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（一）冰袋、冰囊的使用</a:t>
            </a: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【目的】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降温、止血、镇痛、消炎、消肿。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【评估】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（1）患者的病情、年龄、体温、治疗情况、护理情况。（2）患者的意识、活动能力、心理反应、合作程度、用冷习惯、局部皮肤情况。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【计划】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1. 护理人员准备　着装整洁，洗手，戴口罩。熟悉冰袋的使用目的、方法。2. 用物准备　冰袋或冰囊及布套（图 14-1）、冰块、木槌、帆布袋、毛巾、脸盆及冷水、冰匙。3. 患者准备　了解冰袋的使用目的、部位、注意事项等，取合适的体位、愿意配合操作。4. 环境准备　病室安静、整洁，调节室温，酌情关闭门窗，无对流风直吹患者。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409065"/>
            <a:ext cx="10870565" cy="456438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0610" y="1609725"/>
            <a:ext cx="9994265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【实施】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冰袋或冰囊操作步骤及要点说明见表 14-1。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120" y="2419985"/>
            <a:ext cx="5295900" cy="3467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9020" y="3429635"/>
            <a:ext cx="5314950" cy="1981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409065"/>
            <a:ext cx="10870565" cy="456438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0610" y="1657350"/>
            <a:ext cx="9994265" cy="4048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【评价】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（1）操作方法正确、熟练，达到冷疗目的。（2）放置部位准确，患者舒适、安全。（3）操作中关心患者，护患沟通有效。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【注意事项】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（1）随时观察冰袋有无漏水，是否夹紧，冰块是否融化，以便及时更换。（2）注意观察用冷部位情况，如出现皮肤苍白、青紫或有麻木感等，应立即停止用冷。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（3）根据不同目的掌握用冷时间，用于降温，30 分钟后测体温，当体温降至 39℃以下时，取下冰袋，做好记录；如需长时间用冷者，可间隔 1 小时后再重复使用。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【健康教育】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（1）向患者及家属介绍使用冰袋的目的、作用，指导患者配合操作。（2）说明使用冰袋的注意事项及应达到的治疗效果。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409065"/>
            <a:ext cx="10870565" cy="456438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8550" y="1667510"/>
            <a:ext cx="9994265" cy="4048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（二）冰帽、冰槽的使用</a:t>
            </a: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【目的】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头部降温，防治脑水肿，降低脑组织代谢，减少其耗氧量，提高脑细胞对缺氧的耐受性，减轻脑细胞损害。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【评估】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（1）患者的病情、年龄、体温、头部情况、治疗情况、护理情况。（2）患者的意识、活动能力、心理状态、合作程度。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【计划】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1. 操作者准备　衣帽整洁，洗手，戴口罩。熟悉冰帽、冰槽使用的目的、方法。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2. 用物准备　冰帽或冰槽（图 14-5）、冰块、木槌、帆布袋、毛巾、脸盆及冷水、冰匙、小垫枕、水桶、肛表、凡士林纱布、海绵垫、不脱脂棉球。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409065"/>
            <a:ext cx="10870565" cy="456438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3140" y="2136775"/>
            <a:ext cx="475234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3. 患者准备　了解冰帽或冰槽的使用目的、部位、注意事项及配合要点。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4. 环境准备　病室安静、整洁，调节室温，酌情关闭门窗，无对流风直吹患者。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【实施】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冰帽或冰槽操作步骤及要点说明见表 14-2。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9170" y="1636395"/>
            <a:ext cx="5036820" cy="42310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409065"/>
            <a:ext cx="10870565" cy="466217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1240" y="1409065"/>
            <a:ext cx="999426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【评价】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（1）操作方法正确、熟练、轻稳，达到冷疗目的。（2）操作中关心患者，护患沟通有效，患者无不良反应。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【注意事项】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（1）观察冰帽有无破损、漏水，冰帽或冰槽内的冰块融化后，应及时更换或添加。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（2）加强观察患者皮肤颜色、体温、心率的变化。防止枕后、耳郭冻伤，肛温不得低于 30℃，以免发生心房、心室纤颤或房室传导阻滞等。（3）用冷时间不得超过 30 分钟，防止发生继发效应。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【健康教育】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（1）向患者及家属介绍使用冰帽或冰槽的目的、作用、方法。（2）说明使用冰帽或冰槽的注意事项及应达到的治疗效果。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409065"/>
            <a:ext cx="10870565" cy="456438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8550" y="1667510"/>
            <a:ext cx="9994265" cy="4048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（三）冷湿敷法</a:t>
            </a: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【目的】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降温、止血、消炎、扭伤早期消肿与止痛。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【评估】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（1）患者的病情、年龄、体温、治疗情况、护理情况。（2）患者的意识、活动能力、心理状态、合作程度、局部皮肤情况。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【计划】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1. 操作者准备　着装整洁，洗手，戴口罩。熟悉冷湿敷的目的、方法。2. 用物准备　小盆内盛冰水、敷布 2 块、卵圆钳 2 把，小橡胶单及治疗巾、毛巾、凡士林、纱布。3. 患者准备　了解冷湿敷的目的、部位、注意事项等，体位舒适、愿意配合。4. 环境准备　病室安静、整洁，调节室温，酌情关闭门窗，无对流风直吹患者。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409065"/>
            <a:ext cx="10870565" cy="456438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5830" y="1409065"/>
            <a:ext cx="100914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【实施】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冷湿敷法操作步骤及说明见表 14-3。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055" y="2973070"/>
            <a:ext cx="5257800" cy="2266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1115" y="3063875"/>
            <a:ext cx="4949190" cy="2660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409065"/>
            <a:ext cx="10870565" cy="456438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105" y="1667510"/>
            <a:ext cx="7502525" cy="4048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【评价】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（1）操作方法正确、熟练、轻稳，达到冷疗目的。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（2）操作中关心患者，护患沟通有效，患者无不良反应。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【注意事项】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（1）使用过程中，注意检查湿敷情况，及时更换敷布。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（2）注意观察局部皮肤变化及患者的全身反应。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（3）如冷敷部位为开放性伤口，需按无菌技术操作，冷敷后按外科换药法处理伤口。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【健康教育】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（1）向患者及家属解释使用冷湿敷的目的、作用以及方法。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（2）说明使用冷湿敷的注意事项及应达到的治疗效果。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2630" y="2454910"/>
            <a:ext cx="2958465" cy="2912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409065"/>
            <a:ext cx="10870565" cy="456438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8550" y="1487170"/>
            <a:ext cx="9994265" cy="4407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（四）乙醇拭浴法</a:t>
            </a: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【目的】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为高热患者降温。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【评估】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（1）患者的病情、年龄、体温、治疗情况、护理情况。（2）患者的意识、活动能力、心理状态、合作程度。（3）患者的皮肤情况，有无乙醇过敏史。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【计划】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1. 操作者准备　着装整洁，修剪指甲，洗手，戴口罩。熟悉乙醇拭浴的目的、方法。2. 用物准备　治疗碗（内盛 25% ～ 35% 的乙醇 200 ～ 300 mL，温度30℃），小毛巾 2 条、大毛巾、冰袋及布套、热水袋及布套、必要时备清洁衣裤、便器、屏风、床单、被套。3. 患者准备　了解乙醇拭浴的目的、部位、注意事项等，配合操作，卧位舒适，必要时排尿。4. 环境准备　调节室温，关闭门窗，屏风遮挡患者。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68022" y="1644382"/>
            <a:ext cx="349858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一章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绪论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90570" y="1644382"/>
            <a:ext cx="3698922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第二章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 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护理程序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68022" y="2553957"/>
            <a:ext cx="349858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第三章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医院和住院环境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90570" y="2553957"/>
            <a:ext cx="3698922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第四章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入院和出院患者的护理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68022" y="3472028"/>
            <a:ext cx="349858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第五章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卧位与安全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90570" y="3463138"/>
            <a:ext cx="3698922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第六章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医院内感染的预防与控制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08027" y="4401427"/>
            <a:ext cx="349858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第七章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药物疗法和过敏试验法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90747" y="4372458"/>
            <a:ext cx="3498580" cy="540000"/>
            <a:chOff x="1397186" y="3857714"/>
            <a:chExt cx="4055189" cy="549605"/>
          </a:xfrm>
        </p:grpSpPr>
        <p:sp>
          <p:nvSpPr>
            <p:cNvPr id="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第八章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静脉输液和输血法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7255" y="754380"/>
            <a:ext cx="100914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【实施】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乙醇拭浴法操作步骤及说明见表 14-4。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1318"/>
          <a:stretch>
            <a:fillRect/>
          </a:stretch>
        </p:blipFill>
        <p:spPr>
          <a:xfrm>
            <a:off x="1094105" y="1676400"/>
            <a:ext cx="5191125" cy="50380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5230" y="4623435"/>
            <a:ext cx="5543550" cy="1790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409065"/>
            <a:ext cx="10870565" cy="456438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8550" y="1487170"/>
            <a:ext cx="9994265" cy="4407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【评价】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（1）操作方法正确、熟练、轻稳，达到冷疗目的，患者无不良反应。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（2）操作中关心患者，护患沟通有效，患者舒适、安全。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【注意事项】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（1）拭浴过程中注意观察患者局部皮肤情况及全身反应，如出现面色苍白、寒战，呼吸异常时，应立即停止拭浴并通知医生，给予相应的处理。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（2）拭浴时，以拍拭方式进行，避免摩擦产热。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（3）婴幼儿及血液病高热患者禁用乙醇拭浴。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（4）禁忌拍拭胸前区、腹部、后颈部、足底等部位，以免引起不良反应。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【健康教育】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（1）向患者及家属解释乙醇拭浴的目的、作用、方法。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（2）说明乙醇拭浴的注意事项及应达到的治疗效果。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409065"/>
            <a:ext cx="10870565" cy="456438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四、冷疗技术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3140" y="1706245"/>
            <a:ext cx="999426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（五）温水拭浴法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常用于小儿、老人及体质虚弱患者的降温。用脸盆盛放 32 ～ 34℃温水2/3满，按乙醇拭浴法进行拍拭，其目的、准备、操作步骤及注意事项均同乙醇拭浴法。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t="6495"/>
          <a:stretch>
            <a:fillRect/>
          </a:stretch>
        </p:blipFill>
        <p:spPr>
          <a:xfrm>
            <a:off x="4378325" y="3860165"/>
            <a:ext cx="2476500" cy="13804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38442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056765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任务二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热疗法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409065"/>
            <a:ext cx="10870565" cy="456438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9749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一、热疗的目的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8550" y="1487170"/>
            <a:ext cx="9994265" cy="440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（一）促进炎症消散和局限</a:t>
            </a: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热疗可使局部血管扩张，促进血液循环，利于组织中毒素、废物排出，同时增加新陈代谢和增强白细胞的吞噬功能，利于组织修复。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（二）减轻深部组织充血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热疗可使皮肤血管扩张，血流量增加，使平时大量呈闭锁状态的动静脉吻合支开放，导致全身循环血量的重新分布，减少深部组织血流量，从而减轻深部组织充血。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（三）减轻疼痛</a:t>
            </a: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热疗可降低痛觉神经的兴奋性，提高疼痛阈值；又可改善血液循环，加速致痛物质（如组胺）排出和炎性渗出物的吸收，解除对局部神经末梢的压迫；同时热疗可使肌肉、肌腱和韧带松弛，增强结缔组织的伸展性，增加关节的活动范围，减少肌肉痉挛、僵硬和关节强直所致的疼痛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（四）保暖与舒适</a:t>
            </a: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热疗可使局部血管扩张，促进血液循环，使患者感到温暖舒适。适用于危重、年老体弱、早产儿、末梢循环不良的患者。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" name="组合 60"/>
          <p:cNvGrpSpPr/>
          <p:nvPr/>
        </p:nvGrpSpPr>
        <p:grpSpPr>
          <a:xfrm>
            <a:off x="2070100" y="1957070"/>
            <a:ext cx="2079625" cy="1595438"/>
            <a:chOff x="3200" y="3624"/>
            <a:chExt cx="3276" cy="2513"/>
          </a:xfrm>
        </p:grpSpPr>
        <p:sp>
          <p:nvSpPr>
            <p:cNvPr id="51" name="任意多边形 50"/>
            <p:cNvSpPr/>
            <p:nvPr>
              <p:custDataLst>
                <p:tags r:id="rId1"/>
              </p:custDataLst>
            </p:nvPr>
          </p:nvSpPr>
          <p:spPr>
            <a:xfrm>
              <a:off x="3200" y="3915"/>
              <a:ext cx="3276" cy="557"/>
            </a:xfrm>
            <a:custGeom>
              <a:avLst/>
              <a:gdLst>
                <a:gd name="connsiteX0" fmla="*/ 1738223 w 2130725"/>
                <a:gd name="connsiteY0" fmla="*/ 60387 h 362309"/>
                <a:gd name="connsiteX1" fmla="*/ 1621767 w 2130725"/>
                <a:gd name="connsiteY1" fmla="*/ 176843 h 362309"/>
                <a:gd name="connsiteX2" fmla="*/ 1738223 w 2130725"/>
                <a:gd name="connsiteY2" fmla="*/ 293299 h 362309"/>
                <a:gd name="connsiteX3" fmla="*/ 1854679 w 2130725"/>
                <a:gd name="connsiteY3" fmla="*/ 176843 h 362309"/>
                <a:gd name="connsiteX4" fmla="*/ 1738223 w 2130725"/>
                <a:gd name="connsiteY4" fmla="*/ 60387 h 362309"/>
                <a:gd name="connsiteX5" fmla="*/ 392502 w 2130725"/>
                <a:gd name="connsiteY5" fmla="*/ 60387 h 362309"/>
                <a:gd name="connsiteX6" fmla="*/ 276046 w 2130725"/>
                <a:gd name="connsiteY6" fmla="*/ 176843 h 362309"/>
                <a:gd name="connsiteX7" fmla="*/ 392502 w 2130725"/>
                <a:gd name="connsiteY7" fmla="*/ 293299 h 362309"/>
                <a:gd name="connsiteX8" fmla="*/ 508958 w 2130725"/>
                <a:gd name="connsiteY8" fmla="*/ 176843 h 362309"/>
                <a:gd name="connsiteX9" fmla="*/ 392502 w 2130725"/>
                <a:gd name="connsiteY9" fmla="*/ 60387 h 362309"/>
                <a:gd name="connsiteX10" fmla="*/ 0 w 2130725"/>
                <a:gd name="connsiteY10" fmla="*/ 0 h 362309"/>
                <a:gd name="connsiteX11" fmla="*/ 2130725 w 2130725"/>
                <a:gd name="connsiteY11" fmla="*/ 0 h 362309"/>
                <a:gd name="connsiteX12" fmla="*/ 2130725 w 2130725"/>
                <a:gd name="connsiteY12" fmla="*/ 362309 h 362309"/>
                <a:gd name="connsiteX13" fmla="*/ 0 w 2130725"/>
                <a:gd name="connsiteY13" fmla="*/ 362309 h 362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30725" h="362309">
                  <a:moveTo>
                    <a:pt x="1738223" y="60387"/>
                  </a:moveTo>
                  <a:cubicBezTo>
                    <a:pt x="1673906" y="60387"/>
                    <a:pt x="1621767" y="112526"/>
                    <a:pt x="1621767" y="176843"/>
                  </a:cubicBezTo>
                  <a:cubicBezTo>
                    <a:pt x="1621767" y="241160"/>
                    <a:pt x="1673906" y="293299"/>
                    <a:pt x="1738223" y="293299"/>
                  </a:cubicBezTo>
                  <a:cubicBezTo>
                    <a:pt x="1802540" y="293299"/>
                    <a:pt x="1854679" y="241160"/>
                    <a:pt x="1854679" y="176843"/>
                  </a:cubicBezTo>
                  <a:cubicBezTo>
                    <a:pt x="1854679" y="112526"/>
                    <a:pt x="1802540" y="60387"/>
                    <a:pt x="1738223" y="60387"/>
                  </a:cubicBezTo>
                  <a:close/>
                  <a:moveTo>
                    <a:pt x="392502" y="60387"/>
                  </a:moveTo>
                  <a:cubicBezTo>
                    <a:pt x="328185" y="60387"/>
                    <a:pt x="276046" y="112526"/>
                    <a:pt x="276046" y="176843"/>
                  </a:cubicBezTo>
                  <a:cubicBezTo>
                    <a:pt x="276046" y="241160"/>
                    <a:pt x="328185" y="293299"/>
                    <a:pt x="392502" y="293299"/>
                  </a:cubicBezTo>
                  <a:cubicBezTo>
                    <a:pt x="456819" y="293299"/>
                    <a:pt x="508958" y="241160"/>
                    <a:pt x="508958" y="176843"/>
                  </a:cubicBezTo>
                  <a:cubicBezTo>
                    <a:pt x="508958" y="112526"/>
                    <a:pt x="456819" y="60387"/>
                    <a:pt x="392502" y="60387"/>
                  </a:cubicBezTo>
                  <a:close/>
                  <a:moveTo>
                    <a:pt x="0" y="0"/>
                  </a:moveTo>
                  <a:lnTo>
                    <a:pt x="2130725" y="0"/>
                  </a:lnTo>
                  <a:lnTo>
                    <a:pt x="2130725" y="362309"/>
                  </a:lnTo>
                  <a:lnTo>
                    <a:pt x="0" y="362309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lnSpcReduction="10000"/>
            </a:bodyPr>
            <a:p>
              <a:pPr algn="ctr" fontAlgn="base"/>
              <a:r>
                <a:rPr lang="en-US" altLang="zh-CN" strike="noStrike" noProof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rPr>
                <a:t>A</a:t>
              </a:r>
              <a:endParaRPr lang="en-US" altLang="zh-CN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8" name="矩形 77"/>
            <p:cNvSpPr/>
            <p:nvPr>
              <p:custDataLst>
                <p:tags r:id="rId2"/>
              </p:custDataLst>
            </p:nvPr>
          </p:nvSpPr>
          <p:spPr>
            <a:xfrm>
              <a:off x="3200" y="4472"/>
              <a:ext cx="3276" cy="1664"/>
            </a:xfrm>
            <a:prstGeom prst="rect">
              <a:avLst/>
            </a:prstGeom>
            <a:solidFill>
              <a:srgbClr val="1F74AD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46800" rtlCol="0" anchor="ctr">
              <a:normAutofit/>
            </a:bodyPr>
            <a:p>
              <a:pPr algn="ctr" fontAlgn="base">
                <a:lnSpc>
                  <a:spcPct val="120000"/>
                </a:lnSpc>
              </a:pPr>
              <a:endParaRPr lang="zh-CN" altLang="en-US" sz="1400" strike="noStrike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9" name="圆角矩形 78"/>
            <p:cNvSpPr/>
            <p:nvPr>
              <p:custDataLst>
                <p:tags r:id="rId3"/>
              </p:custDataLst>
            </p:nvPr>
          </p:nvSpPr>
          <p:spPr>
            <a:xfrm>
              <a:off x="3684" y="3623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1F74AD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0" name="圆角矩形 79"/>
            <p:cNvSpPr/>
            <p:nvPr>
              <p:custDataLst>
                <p:tags r:id="rId4"/>
              </p:custDataLst>
            </p:nvPr>
          </p:nvSpPr>
          <p:spPr>
            <a:xfrm>
              <a:off x="5753" y="3623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1F74AD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2" name="文本框 51"/>
            <p:cNvSpPr txBox="1"/>
            <p:nvPr>
              <p:custDataLst>
                <p:tags r:id="rId5"/>
              </p:custDataLst>
            </p:nvPr>
          </p:nvSpPr>
          <p:spPr>
            <a:xfrm>
              <a:off x="3200" y="4538"/>
              <a:ext cx="3276" cy="1598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（一）方式</a:t>
              </a:r>
              <a:endParaRPr lang="zh-CN" altLang="en-US" sz="1400" b="1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104448" y="1947545"/>
            <a:ext cx="2079625" cy="1595438"/>
            <a:chOff x="7962" y="3624"/>
            <a:chExt cx="3276" cy="2513"/>
          </a:xfrm>
        </p:grpSpPr>
        <p:sp>
          <p:nvSpPr>
            <p:cNvPr id="50" name="任意多边形 49"/>
            <p:cNvSpPr/>
            <p:nvPr>
              <p:custDataLst>
                <p:tags r:id="rId6"/>
              </p:custDataLst>
            </p:nvPr>
          </p:nvSpPr>
          <p:spPr>
            <a:xfrm>
              <a:off x="7961" y="3915"/>
              <a:ext cx="3276" cy="557"/>
            </a:xfrm>
            <a:custGeom>
              <a:avLst/>
              <a:gdLst>
                <a:gd name="connsiteX0" fmla="*/ 1738223 w 2130725"/>
                <a:gd name="connsiteY0" fmla="*/ 60387 h 362309"/>
                <a:gd name="connsiteX1" fmla="*/ 1621767 w 2130725"/>
                <a:gd name="connsiteY1" fmla="*/ 176843 h 362309"/>
                <a:gd name="connsiteX2" fmla="*/ 1738223 w 2130725"/>
                <a:gd name="connsiteY2" fmla="*/ 293299 h 362309"/>
                <a:gd name="connsiteX3" fmla="*/ 1854679 w 2130725"/>
                <a:gd name="connsiteY3" fmla="*/ 176843 h 362309"/>
                <a:gd name="connsiteX4" fmla="*/ 1738223 w 2130725"/>
                <a:gd name="connsiteY4" fmla="*/ 60387 h 362309"/>
                <a:gd name="connsiteX5" fmla="*/ 392502 w 2130725"/>
                <a:gd name="connsiteY5" fmla="*/ 60387 h 362309"/>
                <a:gd name="connsiteX6" fmla="*/ 276046 w 2130725"/>
                <a:gd name="connsiteY6" fmla="*/ 176843 h 362309"/>
                <a:gd name="connsiteX7" fmla="*/ 392502 w 2130725"/>
                <a:gd name="connsiteY7" fmla="*/ 293299 h 362309"/>
                <a:gd name="connsiteX8" fmla="*/ 508958 w 2130725"/>
                <a:gd name="connsiteY8" fmla="*/ 176843 h 362309"/>
                <a:gd name="connsiteX9" fmla="*/ 392502 w 2130725"/>
                <a:gd name="connsiteY9" fmla="*/ 60387 h 362309"/>
                <a:gd name="connsiteX10" fmla="*/ 0 w 2130725"/>
                <a:gd name="connsiteY10" fmla="*/ 0 h 362309"/>
                <a:gd name="connsiteX11" fmla="*/ 2130725 w 2130725"/>
                <a:gd name="connsiteY11" fmla="*/ 0 h 362309"/>
                <a:gd name="connsiteX12" fmla="*/ 2130725 w 2130725"/>
                <a:gd name="connsiteY12" fmla="*/ 362309 h 362309"/>
                <a:gd name="connsiteX13" fmla="*/ 0 w 2130725"/>
                <a:gd name="connsiteY13" fmla="*/ 362309 h 362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30725" h="362309">
                  <a:moveTo>
                    <a:pt x="1738223" y="60387"/>
                  </a:moveTo>
                  <a:cubicBezTo>
                    <a:pt x="1673906" y="60387"/>
                    <a:pt x="1621767" y="112526"/>
                    <a:pt x="1621767" y="176843"/>
                  </a:cubicBezTo>
                  <a:cubicBezTo>
                    <a:pt x="1621767" y="241160"/>
                    <a:pt x="1673906" y="293299"/>
                    <a:pt x="1738223" y="293299"/>
                  </a:cubicBezTo>
                  <a:cubicBezTo>
                    <a:pt x="1802540" y="293299"/>
                    <a:pt x="1854679" y="241160"/>
                    <a:pt x="1854679" y="176843"/>
                  </a:cubicBezTo>
                  <a:cubicBezTo>
                    <a:pt x="1854679" y="112526"/>
                    <a:pt x="1802540" y="60387"/>
                    <a:pt x="1738223" y="60387"/>
                  </a:cubicBezTo>
                  <a:close/>
                  <a:moveTo>
                    <a:pt x="392502" y="60387"/>
                  </a:moveTo>
                  <a:cubicBezTo>
                    <a:pt x="328185" y="60387"/>
                    <a:pt x="276046" y="112526"/>
                    <a:pt x="276046" y="176843"/>
                  </a:cubicBezTo>
                  <a:cubicBezTo>
                    <a:pt x="276046" y="241160"/>
                    <a:pt x="328185" y="293299"/>
                    <a:pt x="392502" y="293299"/>
                  </a:cubicBezTo>
                  <a:cubicBezTo>
                    <a:pt x="456819" y="293299"/>
                    <a:pt x="508958" y="241160"/>
                    <a:pt x="508958" y="176843"/>
                  </a:cubicBezTo>
                  <a:cubicBezTo>
                    <a:pt x="508958" y="112526"/>
                    <a:pt x="456819" y="60387"/>
                    <a:pt x="392502" y="60387"/>
                  </a:cubicBezTo>
                  <a:close/>
                  <a:moveTo>
                    <a:pt x="0" y="0"/>
                  </a:moveTo>
                  <a:lnTo>
                    <a:pt x="2130725" y="0"/>
                  </a:lnTo>
                  <a:lnTo>
                    <a:pt x="2130725" y="362309"/>
                  </a:lnTo>
                  <a:lnTo>
                    <a:pt x="0" y="362309"/>
                  </a:lnTo>
                  <a:close/>
                </a:path>
              </a:pathLst>
            </a:custGeom>
            <a:solidFill>
              <a:srgbClr val="3498DB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lnSpcReduction="10000"/>
            </a:bodyPr>
            <a:p>
              <a:pPr algn="ctr" fontAlgn="base"/>
              <a:r>
                <a:rPr lang="en-US" altLang="zh-CN" strike="noStrike" noProof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rPr>
                <a:t>B</a:t>
              </a:r>
              <a:endParaRPr lang="en-US" altLang="zh-CN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5" name="矩形 54"/>
            <p:cNvSpPr/>
            <p:nvPr>
              <p:custDataLst>
                <p:tags r:id="rId7"/>
              </p:custDataLst>
            </p:nvPr>
          </p:nvSpPr>
          <p:spPr>
            <a:xfrm>
              <a:off x="7961" y="4472"/>
              <a:ext cx="3276" cy="1664"/>
            </a:xfrm>
            <a:prstGeom prst="rect">
              <a:avLst/>
            </a:prstGeom>
            <a:solidFill>
              <a:srgbClr val="3498DB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46800" rtlCol="0" anchor="ctr">
              <a:normAutofit/>
            </a:bodyPr>
            <a:p>
              <a:pPr algn="ctr" fontAlgn="base">
                <a:lnSpc>
                  <a:spcPct val="120000"/>
                </a:lnSpc>
              </a:pPr>
              <a:endParaRPr lang="zh-CN" altLang="en-US" sz="1400" strike="noStrike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0" name="圆角矩形 59"/>
            <p:cNvSpPr/>
            <p:nvPr>
              <p:custDataLst>
                <p:tags r:id="rId8"/>
              </p:custDataLst>
            </p:nvPr>
          </p:nvSpPr>
          <p:spPr>
            <a:xfrm>
              <a:off x="8446" y="3623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3498DB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5" name="圆角矩形 44"/>
            <p:cNvSpPr/>
            <p:nvPr>
              <p:custDataLst>
                <p:tags r:id="rId9"/>
              </p:custDataLst>
            </p:nvPr>
          </p:nvSpPr>
          <p:spPr>
            <a:xfrm>
              <a:off x="10515" y="3623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3498DB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4" name="文本框 53"/>
            <p:cNvSpPr txBox="1"/>
            <p:nvPr>
              <p:custDataLst>
                <p:tags r:id="rId10"/>
              </p:custDataLst>
            </p:nvPr>
          </p:nvSpPr>
          <p:spPr>
            <a:xfrm>
              <a:off x="7961" y="4522"/>
              <a:ext cx="3276" cy="1598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（二）时间</a:t>
              </a:r>
              <a:endParaRPr lang="zh-CN" altLang="en-US" sz="1400" b="1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118475" y="1957070"/>
            <a:ext cx="2079625" cy="1595438"/>
            <a:chOff x="12724" y="3624"/>
            <a:chExt cx="3276" cy="2513"/>
          </a:xfrm>
        </p:grpSpPr>
        <p:sp>
          <p:nvSpPr>
            <p:cNvPr id="41" name="任意多边形 40"/>
            <p:cNvSpPr/>
            <p:nvPr>
              <p:custDataLst>
                <p:tags r:id="rId11"/>
              </p:custDataLst>
            </p:nvPr>
          </p:nvSpPr>
          <p:spPr>
            <a:xfrm>
              <a:off x="12723" y="3915"/>
              <a:ext cx="3276" cy="557"/>
            </a:xfrm>
            <a:custGeom>
              <a:avLst/>
              <a:gdLst>
                <a:gd name="connsiteX0" fmla="*/ 1738223 w 2130725"/>
                <a:gd name="connsiteY0" fmla="*/ 60387 h 362309"/>
                <a:gd name="connsiteX1" fmla="*/ 1621767 w 2130725"/>
                <a:gd name="connsiteY1" fmla="*/ 176843 h 362309"/>
                <a:gd name="connsiteX2" fmla="*/ 1738223 w 2130725"/>
                <a:gd name="connsiteY2" fmla="*/ 293299 h 362309"/>
                <a:gd name="connsiteX3" fmla="*/ 1854679 w 2130725"/>
                <a:gd name="connsiteY3" fmla="*/ 176843 h 362309"/>
                <a:gd name="connsiteX4" fmla="*/ 1738223 w 2130725"/>
                <a:gd name="connsiteY4" fmla="*/ 60387 h 362309"/>
                <a:gd name="connsiteX5" fmla="*/ 392502 w 2130725"/>
                <a:gd name="connsiteY5" fmla="*/ 60387 h 362309"/>
                <a:gd name="connsiteX6" fmla="*/ 276046 w 2130725"/>
                <a:gd name="connsiteY6" fmla="*/ 176843 h 362309"/>
                <a:gd name="connsiteX7" fmla="*/ 392502 w 2130725"/>
                <a:gd name="connsiteY7" fmla="*/ 293299 h 362309"/>
                <a:gd name="connsiteX8" fmla="*/ 508958 w 2130725"/>
                <a:gd name="connsiteY8" fmla="*/ 176843 h 362309"/>
                <a:gd name="connsiteX9" fmla="*/ 392502 w 2130725"/>
                <a:gd name="connsiteY9" fmla="*/ 60387 h 362309"/>
                <a:gd name="connsiteX10" fmla="*/ 0 w 2130725"/>
                <a:gd name="connsiteY10" fmla="*/ 0 h 362309"/>
                <a:gd name="connsiteX11" fmla="*/ 2130725 w 2130725"/>
                <a:gd name="connsiteY11" fmla="*/ 0 h 362309"/>
                <a:gd name="connsiteX12" fmla="*/ 2130725 w 2130725"/>
                <a:gd name="connsiteY12" fmla="*/ 362309 h 362309"/>
                <a:gd name="connsiteX13" fmla="*/ 0 w 2130725"/>
                <a:gd name="connsiteY13" fmla="*/ 362309 h 362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30725" h="362309">
                  <a:moveTo>
                    <a:pt x="1738223" y="60387"/>
                  </a:moveTo>
                  <a:cubicBezTo>
                    <a:pt x="1673906" y="60387"/>
                    <a:pt x="1621767" y="112526"/>
                    <a:pt x="1621767" y="176843"/>
                  </a:cubicBezTo>
                  <a:cubicBezTo>
                    <a:pt x="1621767" y="241160"/>
                    <a:pt x="1673906" y="293299"/>
                    <a:pt x="1738223" y="293299"/>
                  </a:cubicBezTo>
                  <a:cubicBezTo>
                    <a:pt x="1802540" y="293299"/>
                    <a:pt x="1854679" y="241160"/>
                    <a:pt x="1854679" y="176843"/>
                  </a:cubicBezTo>
                  <a:cubicBezTo>
                    <a:pt x="1854679" y="112526"/>
                    <a:pt x="1802540" y="60387"/>
                    <a:pt x="1738223" y="60387"/>
                  </a:cubicBezTo>
                  <a:close/>
                  <a:moveTo>
                    <a:pt x="392502" y="60387"/>
                  </a:moveTo>
                  <a:cubicBezTo>
                    <a:pt x="328185" y="60387"/>
                    <a:pt x="276046" y="112526"/>
                    <a:pt x="276046" y="176843"/>
                  </a:cubicBezTo>
                  <a:cubicBezTo>
                    <a:pt x="276046" y="241160"/>
                    <a:pt x="328185" y="293299"/>
                    <a:pt x="392502" y="293299"/>
                  </a:cubicBezTo>
                  <a:cubicBezTo>
                    <a:pt x="456819" y="293299"/>
                    <a:pt x="508958" y="241160"/>
                    <a:pt x="508958" y="176843"/>
                  </a:cubicBezTo>
                  <a:cubicBezTo>
                    <a:pt x="508958" y="112526"/>
                    <a:pt x="456819" y="60387"/>
                    <a:pt x="392502" y="60387"/>
                  </a:cubicBezTo>
                  <a:close/>
                  <a:moveTo>
                    <a:pt x="0" y="0"/>
                  </a:moveTo>
                  <a:lnTo>
                    <a:pt x="2130725" y="0"/>
                  </a:lnTo>
                  <a:lnTo>
                    <a:pt x="2130725" y="362309"/>
                  </a:lnTo>
                  <a:lnTo>
                    <a:pt x="0" y="362309"/>
                  </a:lnTo>
                  <a:close/>
                </a:path>
              </a:pathLst>
            </a:custGeom>
            <a:solidFill>
              <a:srgbClr val="1AA3AA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lnSpcReduction="10000"/>
            </a:bodyPr>
            <a:p>
              <a:pPr algn="ctr" fontAlgn="base"/>
              <a:r>
                <a:rPr lang="en-US" altLang="zh-CN" strike="noStrike" noProof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rPr>
                <a:t>C</a:t>
              </a:r>
              <a:endParaRPr lang="en-US" altLang="zh-CN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2" name="矩形 41"/>
            <p:cNvSpPr/>
            <p:nvPr>
              <p:custDataLst>
                <p:tags r:id="rId12"/>
              </p:custDataLst>
            </p:nvPr>
          </p:nvSpPr>
          <p:spPr>
            <a:xfrm>
              <a:off x="12723" y="4472"/>
              <a:ext cx="3276" cy="1664"/>
            </a:xfrm>
            <a:prstGeom prst="rect">
              <a:avLst/>
            </a:prstGeom>
            <a:solidFill>
              <a:srgbClr val="1AA3AA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46800" rtlCol="0" anchor="ctr">
              <a:normAutofit/>
            </a:bodyPr>
            <a:p>
              <a:pPr algn="ctr" fontAlgn="base">
                <a:lnSpc>
                  <a:spcPct val="120000"/>
                </a:lnSpc>
              </a:pPr>
              <a:endParaRPr lang="zh-CN" altLang="en-US" sz="1400" strike="noStrike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3" name="圆角矩形 42"/>
            <p:cNvSpPr/>
            <p:nvPr>
              <p:custDataLst>
                <p:tags r:id="rId13"/>
              </p:custDataLst>
            </p:nvPr>
          </p:nvSpPr>
          <p:spPr>
            <a:xfrm>
              <a:off x="13207" y="3623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1AA3AA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4" name="圆角矩形 43"/>
            <p:cNvSpPr/>
            <p:nvPr>
              <p:custDataLst>
                <p:tags r:id="rId14"/>
              </p:custDataLst>
            </p:nvPr>
          </p:nvSpPr>
          <p:spPr>
            <a:xfrm>
              <a:off x="15276" y="3623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1AA3AA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>
              <p:custDataLst>
                <p:tags r:id="rId15"/>
              </p:custDataLst>
            </p:nvPr>
          </p:nvSpPr>
          <p:spPr>
            <a:xfrm>
              <a:off x="12723" y="4522"/>
              <a:ext cx="3276" cy="1598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（三）温度</a:t>
              </a:r>
              <a:endParaRPr lang="zh-CN" altLang="en-US" sz="1400" b="1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070100" y="3654108"/>
            <a:ext cx="2079625" cy="1595437"/>
            <a:chOff x="3200" y="6297"/>
            <a:chExt cx="3276" cy="2513"/>
          </a:xfrm>
        </p:grpSpPr>
        <p:sp>
          <p:nvSpPr>
            <p:cNvPr id="82" name="任意多边形 81"/>
            <p:cNvSpPr/>
            <p:nvPr>
              <p:custDataLst>
                <p:tags r:id="rId16"/>
              </p:custDataLst>
            </p:nvPr>
          </p:nvSpPr>
          <p:spPr>
            <a:xfrm>
              <a:off x="3200" y="6588"/>
              <a:ext cx="3276" cy="557"/>
            </a:xfrm>
            <a:custGeom>
              <a:avLst/>
              <a:gdLst>
                <a:gd name="connsiteX0" fmla="*/ 1738223 w 2130725"/>
                <a:gd name="connsiteY0" fmla="*/ 60387 h 362309"/>
                <a:gd name="connsiteX1" fmla="*/ 1621767 w 2130725"/>
                <a:gd name="connsiteY1" fmla="*/ 176843 h 362309"/>
                <a:gd name="connsiteX2" fmla="*/ 1738223 w 2130725"/>
                <a:gd name="connsiteY2" fmla="*/ 293299 h 362309"/>
                <a:gd name="connsiteX3" fmla="*/ 1854679 w 2130725"/>
                <a:gd name="connsiteY3" fmla="*/ 176843 h 362309"/>
                <a:gd name="connsiteX4" fmla="*/ 1738223 w 2130725"/>
                <a:gd name="connsiteY4" fmla="*/ 60387 h 362309"/>
                <a:gd name="connsiteX5" fmla="*/ 392502 w 2130725"/>
                <a:gd name="connsiteY5" fmla="*/ 60387 h 362309"/>
                <a:gd name="connsiteX6" fmla="*/ 276046 w 2130725"/>
                <a:gd name="connsiteY6" fmla="*/ 176843 h 362309"/>
                <a:gd name="connsiteX7" fmla="*/ 392502 w 2130725"/>
                <a:gd name="connsiteY7" fmla="*/ 293299 h 362309"/>
                <a:gd name="connsiteX8" fmla="*/ 508958 w 2130725"/>
                <a:gd name="connsiteY8" fmla="*/ 176843 h 362309"/>
                <a:gd name="connsiteX9" fmla="*/ 392502 w 2130725"/>
                <a:gd name="connsiteY9" fmla="*/ 60387 h 362309"/>
                <a:gd name="connsiteX10" fmla="*/ 0 w 2130725"/>
                <a:gd name="connsiteY10" fmla="*/ 0 h 362309"/>
                <a:gd name="connsiteX11" fmla="*/ 2130725 w 2130725"/>
                <a:gd name="connsiteY11" fmla="*/ 0 h 362309"/>
                <a:gd name="connsiteX12" fmla="*/ 2130725 w 2130725"/>
                <a:gd name="connsiteY12" fmla="*/ 362309 h 362309"/>
                <a:gd name="connsiteX13" fmla="*/ 0 w 2130725"/>
                <a:gd name="connsiteY13" fmla="*/ 362309 h 362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30725" h="362309">
                  <a:moveTo>
                    <a:pt x="1738223" y="60387"/>
                  </a:moveTo>
                  <a:cubicBezTo>
                    <a:pt x="1673906" y="60387"/>
                    <a:pt x="1621767" y="112526"/>
                    <a:pt x="1621767" y="176843"/>
                  </a:cubicBezTo>
                  <a:cubicBezTo>
                    <a:pt x="1621767" y="241160"/>
                    <a:pt x="1673906" y="293299"/>
                    <a:pt x="1738223" y="293299"/>
                  </a:cubicBezTo>
                  <a:cubicBezTo>
                    <a:pt x="1802540" y="293299"/>
                    <a:pt x="1854679" y="241160"/>
                    <a:pt x="1854679" y="176843"/>
                  </a:cubicBezTo>
                  <a:cubicBezTo>
                    <a:pt x="1854679" y="112526"/>
                    <a:pt x="1802540" y="60387"/>
                    <a:pt x="1738223" y="60387"/>
                  </a:cubicBezTo>
                  <a:close/>
                  <a:moveTo>
                    <a:pt x="392502" y="60387"/>
                  </a:moveTo>
                  <a:cubicBezTo>
                    <a:pt x="328185" y="60387"/>
                    <a:pt x="276046" y="112526"/>
                    <a:pt x="276046" y="176843"/>
                  </a:cubicBezTo>
                  <a:cubicBezTo>
                    <a:pt x="276046" y="241160"/>
                    <a:pt x="328185" y="293299"/>
                    <a:pt x="392502" y="293299"/>
                  </a:cubicBezTo>
                  <a:cubicBezTo>
                    <a:pt x="456819" y="293299"/>
                    <a:pt x="508958" y="241160"/>
                    <a:pt x="508958" y="176843"/>
                  </a:cubicBezTo>
                  <a:cubicBezTo>
                    <a:pt x="508958" y="112526"/>
                    <a:pt x="456819" y="60387"/>
                    <a:pt x="392502" y="60387"/>
                  </a:cubicBezTo>
                  <a:close/>
                  <a:moveTo>
                    <a:pt x="0" y="0"/>
                  </a:moveTo>
                  <a:lnTo>
                    <a:pt x="2130725" y="0"/>
                  </a:lnTo>
                  <a:lnTo>
                    <a:pt x="2130725" y="362309"/>
                  </a:lnTo>
                  <a:lnTo>
                    <a:pt x="0" y="362309"/>
                  </a:lnTo>
                  <a:close/>
                </a:path>
              </a:pathLst>
            </a:custGeom>
            <a:solidFill>
              <a:srgbClr val="69A35B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lnSpcReduction="10000"/>
            </a:bodyPr>
            <a:p>
              <a:pPr algn="ctr" fontAlgn="base"/>
              <a:r>
                <a:rPr lang="en-US" altLang="zh-CN" strike="noStrike" noProof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rPr>
                <a:t>D</a:t>
              </a:r>
              <a:endParaRPr lang="en-US" altLang="zh-CN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3" name="矩形 82"/>
            <p:cNvSpPr/>
            <p:nvPr>
              <p:custDataLst>
                <p:tags r:id="rId17"/>
              </p:custDataLst>
            </p:nvPr>
          </p:nvSpPr>
          <p:spPr>
            <a:xfrm>
              <a:off x="3200" y="7146"/>
              <a:ext cx="3276" cy="1664"/>
            </a:xfrm>
            <a:prstGeom prst="rect">
              <a:avLst/>
            </a:prstGeom>
            <a:solidFill>
              <a:srgbClr val="69A35B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46800" rtlCol="0" anchor="ctr">
              <a:normAutofit/>
            </a:bodyPr>
            <a:p>
              <a:pPr algn="ctr" fontAlgn="base">
                <a:lnSpc>
                  <a:spcPct val="120000"/>
                </a:lnSpc>
              </a:pPr>
              <a:endParaRPr lang="zh-CN" altLang="en-US" sz="1400" strike="noStrike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4" name="圆角矩形 83"/>
            <p:cNvSpPr/>
            <p:nvPr>
              <p:custDataLst>
                <p:tags r:id="rId18"/>
              </p:custDataLst>
            </p:nvPr>
          </p:nvSpPr>
          <p:spPr>
            <a:xfrm>
              <a:off x="3684" y="6297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69A35B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5" name="圆角矩形 84"/>
            <p:cNvSpPr/>
            <p:nvPr>
              <p:custDataLst>
                <p:tags r:id="rId19"/>
              </p:custDataLst>
            </p:nvPr>
          </p:nvSpPr>
          <p:spPr>
            <a:xfrm>
              <a:off x="5753" y="6297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69A35B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7" name="文本框 56"/>
            <p:cNvSpPr txBox="1"/>
            <p:nvPr>
              <p:custDataLst>
                <p:tags r:id="rId20"/>
              </p:custDataLst>
            </p:nvPr>
          </p:nvSpPr>
          <p:spPr>
            <a:xfrm>
              <a:off x="3200" y="7196"/>
              <a:ext cx="3276" cy="1598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（四）面积</a:t>
              </a:r>
              <a:endParaRPr lang="zh-CN" altLang="en-US" sz="1400" b="1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062538" y="3656648"/>
            <a:ext cx="2079625" cy="1595437"/>
            <a:chOff x="7962" y="6297"/>
            <a:chExt cx="3276" cy="2513"/>
          </a:xfrm>
        </p:grpSpPr>
        <p:sp>
          <p:nvSpPr>
            <p:cNvPr id="72" name="任意多边形 71"/>
            <p:cNvSpPr/>
            <p:nvPr>
              <p:custDataLst>
                <p:tags r:id="rId21"/>
              </p:custDataLst>
            </p:nvPr>
          </p:nvSpPr>
          <p:spPr>
            <a:xfrm>
              <a:off x="7961" y="6588"/>
              <a:ext cx="3276" cy="557"/>
            </a:xfrm>
            <a:custGeom>
              <a:avLst/>
              <a:gdLst>
                <a:gd name="connsiteX0" fmla="*/ 1738223 w 2130725"/>
                <a:gd name="connsiteY0" fmla="*/ 60387 h 362309"/>
                <a:gd name="connsiteX1" fmla="*/ 1621767 w 2130725"/>
                <a:gd name="connsiteY1" fmla="*/ 176843 h 362309"/>
                <a:gd name="connsiteX2" fmla="*/ 1738223 w 2130725"/>
                <a:gd name="connsiteY2" fmla="*/ 293299 h 362309"/>
                <a:gd name="connsiteX3" fmla="*/ 1854679 w 2130725"/>
                <a:gd name="connsiteY3" fmla="*/ 176843 h 362309"/>
                <a:gd name="connsiteX4" fmla="*/ 1738223 w 2130725"/>
                <a:gd name="connsiteY4" fmla="*/ 60387 h 362309"/>
                <a:gd name="connsiteX5" fmla="*/ 392502 w 2130725"/>
                <a:gd name="connsiteY5" fmla="*/ 60387 h 362309"/>
                <a:gd name="connsiteX6" fmla="*/ 276046 w 2130725"/>
                <a:gd name="connsiteY6" fmla="*/ 176843 h 362309"/>
                <a:gd name="connsiteX7" fmla="*/ 392502 w 2130725"/>
                <a:gd name="connsiteY7" fmla="*/ 293299 h 362309"/>
                <a:gd name="connsiteX8" fmla="*/ 508958 w 2130725"/>
                <a:gd name="connsiteY8" fmla="*/ 176843 h 362309"/>
                <a:gd name="connsiteX9" fmla="*/ 392502 w 2130725"/>
                <a:gd name="connsiteY9" fmla="*/ 60387 h 362309"/>
                <a:gd name="connsiteX10" fmla="*/ 0 w 2130725"/>
                <a:gd name="connsiteY10" fmla="*/ 0 h 362309"/>
                <a:gd name="connsiteX11" fmla="*/ 2130725 w 2130725"/>
                <a:gd name="connsiteY11" fmla="*/ 0 h 362309"/>
                <a:gd name="connsiteX12" fmla="*/ 2130725 w 2130725"/>
                <a:gd name="connsiteY12" fmla="*/ 362309 h 362309"/>
                <a:gd name="connsiteX13" fmla="*/ 0 w 2130725"/>
                <a:gd name="connsiteY13" fmla="*/ 362309 h 362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30725" h="362309">
                  <a:moveTo>
                    <a:pt x="1738223" y="60387"/>
                  </a:moveTo>
                  <a:cubicBezTo>
                    <a:pt x="1673906" y="60387"/>
                    <a:pt x="1621767" y="112526"/>
                    <a:pt x="1621767" y="176843"/>
                  </a:cubicBezTo>
                  <a:cubicBezTo>
                    <a:pt x="1621767" y="241160"/>
                    <a:pt x="1673906" y="293299"/>
                    <a:pt x="1738223" y="293299"/>
                  </a:cubicBezTo>
                  <a:cubicBezTo>
                    <a:pt x="1802540" y="293299"/>
                    <a:pt x="1854679" y="241160"/>
                    <a:pt x="1854679" y="176843"/>
                  </a:cubicBezTo>
                  <a:cubicBezTo>
                    <a:pt x="1854679" y="112526"/>
                    <a:pt x="1802540" y="60387"/>
                    <a:pt x="1738223" y="60387"/>
                  </a:cubicBezTo>
                  <a:close/>
                  <a:moveTo>
                    <a:pt x="392502" y="60387"/>
                  </a:moveTo>
                  <a:cubicBezTo>
                    <a:pt x="328185" y="60387"/>
                    <a:pt x="276046" y="112526"/>
                    <a:pt x="276046" y="176843"/>
                  </a:cubicBezTo>
                  <a:cubicBezTo>
                    <a:pt x="276046" y="241160"/>
                    <a:pt x="328185" y="293299"/>
                    <a:pt x="392502" y="293299"/>
                  </a:cubicBezTo>
                  <a:cubicBezTo>
                    <a:pt x="456819" y="293299"/>
                    <a:pt x="508958" y="241160"/>
                    <a:pt x="508958" y="176843"/>
                  </a:cubicBezTo>
                  <a:cubicBezTo>
                    <a:pt x="508958" y="112526"/>
                    <a:pt x="456819" y="60387"/>
                    <a:pt x="392502" y="60387"/>
                  </a:cubicBezTo>
                  <a:close/>
                  <a:moveTo>
                    <a:pt x="0" y="0"/>
                  </a:moveTo>
                  <a:lnTo>
                    <a:pt x="2130725" y="0"/>
                  </a:lnTo>
                  <a:lnTo>
                    <a:pt x="2130725" y="362309"/>
                  </a:lnTo>
                  <a:lnTo>
                    <a:pt x="0" y="362309"/>
                  </a:lnTo>
                  <a:close/>
                </a:path>
              </a:pathLst>
            </a:custGeom>
            <a:solidFill>
              <a:srgbClr val="9BBB59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lnSpcReduction="10000"/>
            </a:bodyPr>
            <a:p>
              <a:pPr algn="ctr" fontAlgn="base"/>
              <a:r>
                <a:rPr lang="en-US" altLang="zh-CN" strike="noStrike" noProof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rPr>
                <a:t>E</a:t>
              </a:r>
              <a:endParaRPr lang="en-US" altLang="zh-CN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3" name="矩形 72"/>
            <p:cNvSpPr/>
            <p:nvPr>
              <p:custDataLst>
                <p:tags r:id="rId22"/>
              </p:custDataLst>
            </p:nvPr>
          </p:nvSpPr>
          <p:spPr>
            <a:xfrm>
              <a:off x="7961" y="7146"/>
              <a:ext cx="3276" cy="1664"/>
            </a:xfrm>
            <a:prstGeom prst="rect">
              <a:avLst/>
            </a:prstGeom>
            <a:solidFill>
              <a:srgbClr val="9BBB59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46800" rtlCol="0" anchor="ctr">
              <a:normAutofit/>
            </a:bodyPr>
            <a:p>
              <a:pPr algn="ctr" fontAlgn="base">
                <a:lnSpc>
                  <a:spcPct val="120000"/>
                </a:lnSpc>
              </a:pPr>
              <a:endParaRPr lang="zh-CN" altLang="en-US" sz="1400" strike="noStrike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4" name="圆角矩形 73"/>
            <p:cNvSpPr/>
            <p:nvPr>
              <p:custDataLst>
                <p:tags r:id="rId23"/>
              </p:custDataLst>
            </p:nvPr>
          </p:nvSpPr>
          <p:spPr>
            <a:xfrm>
              <a:off x="8446" y="6297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9BBB59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5" name="圆角矩形 74"/>
            <p:cNvSpPr/>
            <p:nvPr>
              <p:custDataLst>
                <p:tags r:id="rId24"/>
              </p:custDataLst>
            </p:nvPr>
          </p:nvSpPr>
          <p:spPr>
            <a:xfrm>
              <a:off x="10515" y="6297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9BBB59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8" name="文本框 57"/>
            <p:cNvSpPr txBox="1"/>
            <p:nvPr>
              <p:custDataLst>
                <p:tags r:id="rId25"/>
              </p:custDataLst>
            </p:nvPr>
          </p:nvSpPr>
          <p:spPr>
            <a:xfrm>
              <a:off x="7961" y="7196"/>
              <a:ext cx="3276" cy="1598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（五）部位</a:t>
              </a:r>
              <a:endParaRPr lang="zh-CN" altLang="en-US" sz="1400" b="1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118475" y="3654108"/>
            <a:ext cx="2079625" cy="1595437"/>
            <a:chOff x="12724" y="6297"/>
            <a:chExt cx="3276" cy="2513"/>
          </a:xfrm>
        </p:grpSpPr>
        <p:sp>
          <p:nvSpPr>
            <p:cNvPr id="87" name="任意多边形 86"/>
            <p:cNvSpPr/>
            <p:nvPr>
              <p:custDataLst>
                <p:tags r:id="rId26"/>
              </p:custDataLst>
            </p:nvPr>
          </p:nvSpPr>
          <p:spPr>
            <a:xfrm>
              <a:off x="12723" y="6588"/>
              <a:ext cx="3276" cy="557"/>
            </a:xfrm>
            <a:custGeom>
              <a:avLst/>
              <a:gdLst>
                <a:gd name="connsiteX0" fmla="*/ 1738223 w 2130725"/>
                <a:gd name="connsiteY0" fmla="*/ 60387 h 362309"/>
                <a:gd name="connsiteX1" fmla="*/ 1621767 w 2130725"/>
                <a:gd name="connsiteY1" fmla="*/ 176843 h 362309"/>
                <a:gd name="connsiteX2" fmla="*/ 1738223 w 2130725"/>
                <a:gd name="connsiteY2" fmla="*/ 293299 h 362309"/>
                <a:gd name="connsiteX3" fmla="*/ 1854679 w 2130725"/>
                <a:gd name="connsiteY3" fmla="*/ 176843 h 362309"/>
                <a:gd name="connsiteX4" fmla="*/ 1738223 w 2130725"/>
                <a:gd name="connsiteY4" fmla="*/ 60387 h 362309"/>
                <a:gd name="connsiteX5" fmla="*/ 392502 w 2130725"/>
                <a:gd name="connsiteY5" fmla="*/ 60387 h 362309"/>
                <a:gd name="connsiteX6" fmla="*/ 276046 w 2130725"/>
                <a:gd name="connsiteY6" fmla="*/ 176843 h 362309"/>
                <a:gd name="connsiteX7" fmla="*/ 392502 w 2130725"/>
                <a:gd name="connsiteY7" fmla="*/ 293299 h 362309"/>
                <a:gd name="connsiteX8" fmla="*/ 508958 w 2130725"/>
                <a:gd name="connsiteY8" fmla="*/ 176843 h 362309"/>
                <a:gd name="connsiteX9" fmla="*/ 392502 w 2130725"/>
                <a:gd name="connsiteY9" fmla="*/ 60387 h 362309"/>
                <a:gd name="connsiteX10" fmla="*/ 0 w 2130725"/>
                <a:gd name="connsiteY10" fmla="*/ 0 h 362309"/>
                <a:gd name="connsiteX11" fmla="*/ 2130725 w 2130725"/>
                <a:gd name="connsiteY11" fmla="*/ 0 h 362309"/>
                <a:gd name="connsiteX12" fmla="*/ 2130725 w 2130725"/>
                <a:gd name="connsiteY12" fmla="*/ 362309 h 362309"/>
                <a:gd name="connsiteX13" fmla="*/ 0 w 2130725"/>
                <a:gd name="connsiteY13" fmla="*/ 362309 h 362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30725" h="362309">
                  <a:moveTo>
                    <a:pt x="1738223" y="60387"/>
                  </a:moveTo>
                  <a:cubicBezTo>
                    <a:pt x="1673906" y="60387"/>
                    <a:pt x="1621767" y="112526"/>
                    <a:pt x="1621767" y="176843"/>
                  </a:cubicBezTo>
                  <a:cubicBezTo>
                    <a:pt x="1621767" y="241160"/>
                    <a:pt x="1673906" y="293299"/>
                    <a:pt x="1738223" y="293299"/>
                  </a:cubicBezTo>
                  <a:cubicBezTo>
                    <a:pt x="1802540" y="293299"/>
                    <a:pt x="1854679" y="241160"/>
                    <a:pt x="1854679" y="176843"/>
                  </a:cubicBezTo>
                  <a:cubicBezTo>
                    <a:pt x="1854679" y="112526"/>
                    <a:pt x="1802540" y="60387"/>
                    <a:pt x="1738223" y="60387"/>
                  </a:cubicBezTo>
                  <a:close/>
                  <a:moveTo>
                    <a:pt x="392502" y="60387"/>
                  </a:moveTo>
                  <a:cubicBezTo>
                    <a:pt x="328185" y="60387"/>
                    <a:pt x="276046" y="112526"/>
                    <a:pt x="276046" y="176843"/>
                  </a:cubicBezTo>
                  <a:cubicBezTo>
                    <a:pt x="276046" y="241160"/>
                    <a:pt x="328185" y="293299"/>
                    <a:pt x="392502" y="293299"/>
                  </a:cubicBezTo>
                  <a:cubicBezTo>
                    <a:pt x="456819" y="293299"/>
                    <a:pt x="508958" y="241160"/>
                    <a:pt x="508958" y="176843"/>
                  </a:cubicBezTo>
                  <a:cubicBezTo>
                    <a:pt x="508958" y="112526"/>
                    <a:pt x="456819" y="60387"/>
                    <a:pt x="392502" y="60387"/>
                  </a:cubicBezTo>
                  <a:close/>
                  <a:moveTo>
                    <a:pt x="0" y="0"/>
                  </a:moveTo>
                  <a:lnTo>
                    <a:pt x="2130725" y="0"/>
                  </a:lnTo>
                  <a:lnTo>
                    <a:pt x="2130725" y="362309"/>
                  </a:lnTo>
                  <a:lnTo>
                    <a:pt x="0" y="36230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lnSpcReduction="10000"/>
            </a:bodyPr>
            <a:p>
              <a:pPr algn="ctr" fontAlgn="base"/>
              <a:r>
                <a:rPr lang="en-US" altLang="zh-CN" strike="noStrike" noProof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rPr>
                <a:t>E</a:t>
              </a:r>
              <a:endParaRPr lang="en-US" altLang="zh-CN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8" name="矩形 87"/>
            <p:cNvSpPr/>
            <p:nvPr>
              <p:custDataLst>
                <p:tags r:id="rId27"/>
              </p:custDataLst>
            </p:nvPr>
          </p:nvSpPr>
          <p:spPr>
            <a:xfrm>
              <a:off x="12723" y="7146"/>
              <a:ext cx="3276" cy="1664"/>
            </a:xfrm>
            <a:prstGeom prst="rect">
              <a:avLst/>
            </a:prstGeom>
            <a:solidFill>
              <a:srgbClr val="FFC000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46800" rtlCol="0" anchor="ctr">
              <a:normAutofit/>
            </a:bodyPr>
            <a:p>
              <a:pPr algn="ctr" fontAlgn="base">
                <a:lnSpc>
                  <a:spcPct val="120000"/>
                </a:lnSpc>
              </a:pPr>
              <a:endParaRPr lang="zh-CN" altLang="en-US" sz="1400" strike="noStrike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9" name="圆角矩形 88"/>
            <p:cNvSpPr/>
            <p:nvPr>
              <p:custDataLst>
                <p:tags r:id="rId28"/>
              </p:custDataLst>
            </p:nvPr>
          </p:nvSpPr>
          <p:spPr>
            <a:xfrm>
              <a:off x="13207" y="6297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FFC000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0" name="圆角矩形 89"/>
            <p:cNvSpPr/>
            <p:nvPr>
              <p:custDataLst>
                <p:tags r:id="rId29"/>
              </p:custDataLst>
            </p:nvPr>
          </p:nvSpPr>
          <p:spPr>
            <a:xfrm>
              <a:off x="15276" y="6297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FFC000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9" name="文本框 58"/>
            <p:cNvSpPr txBox="1"/>
            <p:nvPr>
              <p:custDataLst>
                <p:tags r:id="rId30"/>
              </p:custDataLst>
            </p:nvPr>
          </p:nvSpPr>
          <p:spPr>
            <a:xfrm>
              <a:off x="12723" y="7196"/>
              <a:ext cx="3276" cy="1598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（六）个体差异</a:t>
              </a:r>
              <a:endParaRPr lang="zh-CN" altLang="en-US" sz="1400" b="1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3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二、影响热疗效果的因素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32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3" name="组合 102"/>
          <p:cNvGrpSpPr/>
          <p:nvPr/>
        </p:nvGrpSpPr>
        <p:grpSpPr>
          <a:xfrm>
            <a:off x="2378075" y="2208530"/>
            <a:ext cx="7527925" cy="3105150"/>
            <a:chOff x="1814" y="3684"/>
            <a:chExt cx="13438" cy="5646"/>
          </a:xfrm>
        </p:grpSpPr>
        <p:sp>
          <p:nvSpPr>
            <p:cNvPr id="104" name="任意多边形 21"/>
            <p:cNvSpPr/>
            <p:nvPr>
              <p:custDataLst>
                <p:tags r:id="rId1"/>
              </p:custDataLst>
            </p:nvPr>
          </p:nvSpPr>
          <p:spPr>
            <a:xfrm>
              <a:off x="1814" y="3684"/>
              <a:ext cx="3834" cy="2467"/>
            </a:xfrm>
            <a:custGeom>
              <a:avLst/>
              <a:gdLst>
                <a:gd name="connsiteX0" fmla="*/ 176782 w 1993900"/>
                <a:gd name="connsiteY0" fmla="*/ 0 h 1282700"/>
                <a:gd name="connsiteX1" fmla="*/ 399032 w 1993900"/>
                <a:gd name="connsiteY1" fmla="*/ 0 h 1282700"/>
                <a:gd name="connsiteX2" fmla="*/ 435678 w 1993900"/>
                <a:gd name="connsiteY2" fmla="*/ 0 h 1282700"/>
                <a:gd name="connsiteX3" fmla="*/ 657928 w 1993900"/>
                <a:gd name="connsiteY3" fmla="*/ 0 h 1282700"/>
                <a:gd name="connsiteX4" fmla="*/ 854778 w 1993900"/>
                <a:gd name="connsiteY4" fmla="*/ 196850 h 1282700"/>
                <a:gd name="connsiteX5" fmla="*/ 996950 w 1993900"/>
                <a:gd name="connsiteY5" fmla="*/ 196850 h 1282700"/>
                <a:gd name="connsiteX6" fmla="*/ 1844248 w 1993900"/>
                <a:gd name="connsiteY6" fmla="*/ 196850 h 1282700"/>
                <a:gd name="connsiteX7" fmla="*/ 1993900 w 1993900"/>
                <a:gd name="connsiteY7" fmla="*/ 346502 h 1282700"/>
                <a:gd name="connsiteX8" fmla="*/ 1993900 w 1993900"/>
                <a:gd name="connsiteY8" fmla="*/ 590550 h 1282700"/>
                <a:gd name="connsiteX9" fmla="*/ 1993900 w 1993900"/>
                <a:gd name="connsiteY9" fmla="*/ 1105918 h 1282700"/>
                <a:gd name="connsiteX10" fmla="*/ 1993900 w 1993900"/>
                <a:gd name="connsiteY10" fmla="*/ 1133048 h 1282700"/>
                <a:gd name="connsiteX11" fmla="*/ 1844248 w 1993900"/>
                <a:gd name="connsiteY11" fmla="*/ 1282700 h 1282700"/>
                <a:gd name="connsiteX12" fmla="*/ 1817118 w 1993900"/>
                <a:gd name="connsiteY12" fmla="*/ 1282700 h 1282700"/>
                <a:gd name="connsiteX13" fmla="*/ 996950 w 1993900"/>
                <a:gd name="connsiteY13" fmla="*/ 1282700 h 1282700"/>
                <a:gd name="connsiteX14" fmla="*/ 399032 w 1993900"/>
                <a:gd name="connsiteY14" fmla="*/ 1282700 h 1282700"/>
                <a:gd name="connsiteX15" fmla="*/ 371902 w 1993900"/>
                <a:gd name="connsiteY15" fmla="*/ 1282700 h 1282700"/>
                <a:gd name="connsiteX16" fmla="*/ 176782 w 1993900"/>
                <a:gd name="connsiteY16" fmla="*/ 1282700 h 1282700"/>
                <a:gd name="connsiteX17" fmla="*/ 149652 w 1993900"/>
                <a:gd name="connsiteY17" fmla="*/ 1282700 h 1282700"/>
                <a:gd name="connsiteX18" fmla="*/ 0 w 1993900"/>
                <a:gd name="connsiteY18" fmla="*/ 1133048 h 1282700"/>
                <a:gd name="connsiteX19" fmla="*/ 0 w 1993900"/>
                <a:gd name="connsiteY19" fmla="*/ 1105918 h 1282700"/>
                <a:gd name="connsiteX20" fmla="*/ 0 w 1993900"/>
                <a:gd name="connsiteY20" fmla="*/ 346502 h 1282700"/>
                <a:gd name="connsiteX21" fmla="*/ 0 w 1993900"/>
                <a:gd name="connsiteY21" fmla="*/ 176782 h 1282700"/>
                <a:gd name="connsiteX22" fmla="*/ 176782 w 1993900"/>
                <a:gd name="connsiteY22" fmla="*/ 0 h 128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3900" h="1282700">
                  <a:moveTo>
                    <a:pt x="176782" y="0"/>
                  </a:moveTo>
                  <a:lnTo>
                    <a:pt x="399032" y="0"/>
                  </a:lnTo>
                  <a:lnTo>
                    <a:pt x="435678" y="0"/>
                  </a:lnTo>
                  <a:lnTo>
                    <a:pt x="657928" y="0"/>
                  </a:lnTo>
                  <a:lnTo>
                    <a:pt x="854778" y="196850"/>
                  </a:lnTo>
                  <a:lnTo>
                    <a:pt x="996950" y="196850"/>
                  </a:lnTo>
                  <a:lnTo>
                    <a:pt x="1844248" y="196850"/>
                  </a:lnTo>
                  <a:cubicBezTo>
                    <a:pt x="1926899" y="196850"/>
                    <a:pt x="1993900" y="263851"/>
                    <a:pt x="1993900" y="346502"/>
                  </a:cubicBezTo>
                  <a:lnTo>
                    <a:pt x="1993900" y="590550"/>
                  </a:lnTo>
                  <a:lnTo>
                    <a:pt x="1993900" y="1105918"/>
                  </a:lnTo>
                  <a:lnTo>
                    <a:pt x="1993900" y="1133048"/>
                  </a:lnTo>
                  <a:cubicBezTo>
                    <a:pt x="1993900" y="1215699"/>
                    <a:pt x="1926899" y="1282700"/>
                    <a:pt x="1844248" y="1282700"/>
                  </a:cubicBezTo>
                  <a:lnTo>
                    <a:pt x="1817118" y="1282700"/>
                  </a:lnTo>
                  <a:lnTo>
                    <a:pt x="996950" y="1282700"/>
                  </a:lnTo>
                  <a:lnTo>
                    <a:pt x="399032" y="1282700"/>
                  </a:lnTo>
                  <a:lnTo>
                    <a:pt x="371902" y="1282700"/>
                  </a:lnTo>
                  <a:lnTo>
                    <a:pt x="176782" y="1282700"/>
                  </a:lnTo>
                  <a:lnTo>
                    <a:pt x="149652" y="1282700"/>
                  </a:lnTo>
                  <a:cubicBezTo>
                    <a:pt x="67001" y="1282700"/>
                    <a:pt x="0" y="1215699"/>
                    <a:pt x="0" y="1133048"/>
                  </a:cubicBezTo>
                  <a:lnTo>
                    <a:pt x="0" y="1105918"/>
                  </a:lnTo>
                  <a:lnTo>
                    <a:pt x="0" y="346502"/>
                  </a:lnTo>
                  <a:lnTo>
                    <a:pt x="0" y="176782"/>
                  </a:lnTo>
                  <a:cubicBezTo>
                    <a:pt x="0" y="79148"/>
                    <a:pt x="79148" y="0"/>
                    <a:pt x="176782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</p:spPr>
          <p:txBody>
            <a:bodyPr rot="0" spcFirstLastPara="0" vertOverflow="overflow" horzOverflow="overflow" vert="horz" wrap="square" lIns="91440" tIns="45720" rIns="1800000" bIns="1368000" numCol="1" spcCol="0" rtlCol="0" fromWordArt="0" anchor="ctr" anchorCtr="0" forceAA="0" compatLnSpc="1">
              <a:normAutofit fontScale="25000"/>
            </a:bodyPr>
            <a:p>
              <a:pPr algn="ctr" fontAlgn="base">
                <a:lnSpc>
                  <a:spcPct val="130000"/>
                </a:lnSpc>
              </a:pPr>
              <a:endParaRPr lang="zh-CN" altLang="en-US" sz="2800" b="1" strike="noStrike" kern="0" noProof="1" dirty="0">
                <a:solidFill>
                  <a:srgbClr val="FFCC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6499" name="任意多边形 25"/>
            <p:cNvSpPr/>
            <p:nvPr>
              <p:custDataLst>
                <p:tags r:id="rId2"/>
              </p:custDataLst>
            </p:nvPr>
          </p:nvSpPr>
          <p:spPr>
            <a:xfrm>
              <a:off x="1814" y="4135"/>
              <a:ext cx="3834" cy="2015"/>
            </a:xfrm>
            <a:custGeom>
              <a:avLst/>
              <a:gdLst/>
              <a:ahLst/>
              <a:cxnLst>
                <a:cxn ang="0">
                  <a:pos x="1746" y="0"/>
                </a:cxn>
                <a:cxn ang="0">
                  <a:pos x="3556" y="0"/>
                </a:cxn>
                <a:cxn ang="0">
                  <a:pos x="3834" y="277"/>
                </a:cxn>
                <a:cxn ang="0">
                  <a:pos x="3834" y="1737"/>
                </a:cxn>
                <a:cxn ang="0">
                  <a:pos x="3556" y="2015"/>
                </a:cxn>
                <a:cxn ang="0">
                  <a:pos x="277" y="2015"/>
                </a:cxn>
                <a:cxn ang="0">
                  <a:pos x="0" y="1737"/>
                </a:cxn>
                <a:cxn ang="0">
                  <a:pos x="0" y="461"/>
                </a:cxn>
                <a:cxn ang="0">
                  <a:pos x="222" y="238"/>
                </a:cxn>
                <a:cxn ang="0">
                  <a:pos x="1507" y="238"/>
                </a:cxn>
              </a:cxnLst>
              <a:pathLst>
                <a:path w="1993900" h="1047750">
                  <a:moveTo>
                    <a:pt x="908048" y="0"/>
                  </a:moveTo>
                  <a:lnTo>
                    <a:pt x="1849499" y="0"/>
                  </a:lnTo>
                  <a:cubicBezTo>
                    <a:pt x="1929249" y="0"/>
                    <a:pt x="1993900" y="64651"/>
                    <a:pt x="1993900" y="144401"/>
                  </a:cubicBezTo>
                  <a:lnTo>
                    <a:pt x="1993900" y="903349"/>
                  </a:lnTo>
                  <a:cubicBezTo>
                    <a:pt x="1993900" y="983099"/>
                    <a:pt x="1929249" y="1047750"/>
                    <a:pt x="1849499" y="1047750"/>
                  </a:cubicBezTo>
                  <a:lnTo>
                    <a:pt x="144401" y="1047750"/>
                  </a:lnTo>
                  <a:cubicBezTo>
                    <a:pt x="64651" y="1047750"/>
                    <a:pt x="0" y="983099"/>
                    <a:pt x="0" y="903349"/>
                  </a:cubicBezTo>
                  <a:lnTo>
                    <a:pt x="0" y="239711"/>
                  </a:lnTo>
                  <a:lnTo>
                    <a:pt x="115888" y="123823"/>
                  </a:lnTo>
                  <a:lnTo>
                    <a:pt x="784225" y="123823"/>
                  </a:lnTo>
                  <a:close/>
                </a:path>
              </a:pathLst>
            </a:custGeom>
            <a:solidFill>
              <a:srgbClr val="2F75B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" name="文本框 105"/>
            <p:cNvSpPr txBox="1"/>
            <p:nvPr>
              <p:custDataLst>
                <p:tags r:id="rId3"/>
              </p:custDataLst>
            </p:nvPr>
          </p:nvSpPr>
          <p:spPr>
            <a:xfrm>
              <a:off x="2234" y="4604"/>
              <a:ext cx="3129" cy="1281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spc="200" noProof="1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未明确诊断的急腹症</a:t>
              </a:r>
              <a:endParaRPr lang="zh-CN" altLang="en-US" sz="1600" spc="200" noProof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07" name="任意多边形 30"/>
            <p:cNvSpPr/>
            <p:nvPr>
              <p:custDataLst>
                <p:tags r:id="rId4"/>
              </p:custDataLst>
            </p:nvPr>
          </p:nvSpPr>
          <p:spPr>
            <a:xfrm>
              <a:off x="6616" y="3684"/>
              <a:ext cx="3834" cy="2467"/>
            </a:xfrm>
            <a:custGeom>
              <a:avLst/>
              <a:gdLst>
                <a:gd name="connsiteX0" fmla="*/ 176782 w 1993900"/>
                <a:gd name="connsiteY0" fmla="*/ 0 h 1282700"/>
                <a:gd name="connsiteX1" fmla="*/ 399032 w 1993900"/>
                <a:gd name="connsiteY1" fmla="*/ 0 h 1282700"/>
                <a:gd name="connsiteX2" fmla="*/ 435678 w 1993900"/>
                <a:gd name="connsiteY2" fmla="*/ 0 h 1282700"/>
                <a:gd name="connsiteX3" fmla="*/ 657928 w 1993900"/>
                <a:gd name="connsiteY3" fmla="*/ 0 h 1282700"/>
                <a:gd name="connsiteX4" fmla="*/ 854778 w 1993900"/>
                <a:gd name="connsiteY4" fmla="*/ 196850 h 1282700"/>
                <a:gd name="connsiteX5" fmla="*/ 996950 w 1993900"/>
                <a:gd name="connsiteY5" fmla="*/ 196850 h 1282700"/>
                <a:gd name="connsiteX6" fmla="*/ 1844248 w 1993900"/>
                <a:gd name="connsiteY6" fmla="*/ 196850 h 1282700"/>
                <a:gd name="connsiteX7" fmla="*/ 1993900 w 1993900"/>
                <a:gd name="connsiteY7" fmla="*/ 346502 h 1282700"/>
                <a:gd name="connsiteX8" fmla="*/ 1993900 w 1993900"/>
                <a:gd name="connsiteY8" fmla="*/ 590550 h 1282700"/>
                <a:gd name="connsiteX9" fmla="*/ 1993900 w 1993900"/>
                <a:gd name="connsiteY9" fmla="*/ 1105918 h 1282700"/>
                <a:gd name="connsiteX10" fmla="*/ 1993900 w 1993900"/>
                <a:gd name="connsiteY10" fmla="*/ 1133048 h 1282700"/>
                <a:gd name="connsiteX11" fmla="*/ 1844248 w 1993900"/>
                <a:gd name="connsiteY11" fmla="*/ 1282700 h 1282700"/>
                <a:gd name="connsiteX12" fmla="*/ 1817118 w 1993900"/>
                <a:gd name="connsiteY12" fmla="*/ 1282700 h 1282700"/>
                <a:gd name="connsiteX13" fmla="*/ 996950 w 1993900"/>
                <a:gd name="connsiteY13" fmla="*/ 1282700 h 1282700"/>
                <a:gd name="connsiteX14" fmla="*/ 399032 w 1993900"/>
                <a:gd name="connsiteY14" fmla="*/ 1282700 h 1282700"/>
                <a:gd name="connsiteX15" fmla="*/ 371902 w 1993900"/>
                <a:gd name="connsiteY15" fmla="*/ 1282700 h 1282700"/>
                <a:gd name="connsiteX16" fmla="*/ 176782 w 1993900"/>
                <a:gd name="connsiteY16" fmla="*/ 1282700 h 1282700"/>
                <a:gd name="connsiteX17" fmla="*/ 149652 w 1993900"/>
                <a:gd name="connsiteY17" fmla="*/ 1282700 h 1282700"/>
                <a:gd name="connsiteX18" fmla="*/ 0 w 1993900"/>
                <a:gd name="connsiteY18" fmla="*/ 1133048 h 1282700"/>
                <a:gd name="connsiteX19" fmla="*/ 0 w 1993900"/>
                <a:gd name="connsiteY19" fmla="*/ 1105918 h 1282700"/>
                <a:gd name="connsiteX20" fmla="*/ 0 w 1993900"/>
                <a:gd name="connsiteY20" fmla="*/ 346502 h 1282700"/>
                <a:gd name="connsiteX21" fmla="*/ 0 w 1993900"/>
                <a:gd name="connsiteY21" fmla="*/ 176782 h 1282700"/>
                <a:gd name="connsiteX22" fmla="*/ 176782 w 1993900"/>
                <a:gd name="connsiteY22" fmla="*/ 0 h 128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3900" h="1282700">
                  <a:moveTo>
                    <a:pt x="176782" y="0"/>
                  </a:moveTo>
                  <a:lnTo>
                    <a:pt x="399032" y="0"/>
                  </a:lnTo>
                  <a:lnTo>
                    <a:pt x="435678" y="0"/>
                  </a:lnTo>
                  <a:lnTo>
                    <a:pt x="657928" y="0"/>
                  </a:lnTo>
                  <a:lnTo>
                    <a:pt x="854778" y="196850"/>
                  </a:lnTo>
                  <a:lnTo>
                    <a:pt x="996950" y="196850"/>
                  </a:lnTo>
                  <a:lnTo>
                    <a:pt x="1844248" y="196850"/>
                  </a:lnTo>
                  <a:cubicBezTo>
                    <a:pt x="1926899" y="196850"/>
                    <a:pt x="1993900" y="263851"/>
                    <a:pt x="1993900" y="346502"/>
                  </a:cubicBezTo>
                  <a:lnTo>
                    <a:pt x="1993900" y="590550"/>
                  </a:lnTo>
                  <a:lnTo>
                    <a:pt x="1993900" y="1105918"/>
                  </a:lnTo>
                  <a:lnTo>
                    <a:pt x="1993900" y="1133048"/>
                  </a:lnTo>
                  <a:cubicBezTo>
                    <a:pt x="1993900" y="1215699"/>
                    <a:pt x="1926899" y="1282700"/>
                    <a:pt x="1844248" y="1282700"/>
                  </a:cubicBezTo>
                  <a:lnTo>
                    <a:pt x="1817118" y="1282700"/>
                  </a:lnTo>
                  <a:lnTo>
                    <a:pt x="996950" y="1282700"/>
                  </a:lnTo>
                  <a:lnTo>
                    <a:pt x="399032" y="1282700"/>
                  </a:lnTo>
                  <a:lnTo>
                    <a:pt x="371902" y="1282700"/>
                  </a:lnTo>
                  <a:lnTo>
                    <a:pt x="176782" y="1282700"/>
                  </a:lnTo>
                  <a:lnTo>
                    <a:pt x="149652" y="1282700"/>
                  </a:lnTo>
                  <a:cubicBezTo>
                    <a:pt x="67001" y="1282700"/>
                    <a:pt x="0" y="1215699"/>
                    <a:pt x="0" y="1133048"/>
                  </a:cubicBezTo>
                  <a:lnTo>
                    <a:pt x="0" y="1105918"/>
                  </a:lnTo>
                  <a:lnTo>
                    <a:pt x="0" y="346502"/>
                  </a:lnTo>
                  <a:lnTo>
                    <a:pt x="0" y="176782"/>
                  </a:lnTo>
                  <a:cubicBezTo>
                    <a:pt x="0" y="79148"/>
                    <a:pt x="79148" y="0"/>
                    <a:pt x="176782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</p:spPr>
          <p:txBody>
            <a:bodyPr rot="0" spcFirstLastPara="0" vertOverflow="overflow" horzOverflow="overflow" vert="horz" wrap="square" lIns="91440" tIns="45720" rIns="1800000" bIns="1368000" numCol="1" spcCol="0" rtlCol="0" fromWordArt="0" anchor="ctr" anchorCtr="0" forceAA="0" compatLnSpc="1">
              <a:normAutofit fontScale="25000"/>
            </a:bodyPr>
            <a:p>
              <a:pPr algn="ctr" fontAlgn="base">
                <a:lnSpc>
                  <a:spcPct val="130000"/>
                </a:lnSpc>
              </a:pPr>
              <a:endParaRPr lang="zh-CN" altLang="en-US" sz="2800" b="1" strike="noStrike" kern="0" noProof="1" dirty="0">
                <a:solidFill>
                  <a:srgbClr val="DECC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6502" name="任意多边形 31"/>
            <p:cNvSpPr/>
            <p:nvPr>
              <p:custDataLst>
                <p:tags r:id="rId5"/>
              </p:custDataLst>
            </p:nvPr>
          </p:nvSpPr>
          <p:spPr>
            <a:xfrm>
              <a:off x="6616" y="4135"/>
              <a:ext cx="3834" cy="2015"/>
            </a:xfrm>
            <a:custGeom>
              <a:avLst/>
              <a:gdLst/>
              <a:ahLst/>
              <a:cxnLst>
                <a:cxn ang="0">
                  <a:pos x="1746" y="0"/>
                </a:cxn>
                <a:cxn ang="0">
                  <a:pos x="3556" y="0"/>
                </a:cxn>
                <a:cxn ang="0">
                  <a:pos x="3834" y="277"/>
                </a:cxn>
                <a:cxn ang="0">
                  <a:pos x="3834" y="1737"/>
                </a:cxn>
                <a:cxn ang="0">
                  <a:pos x="3556" y="2015"/>
                </a:cxn>
                <a:cxn ang="0">
                  <a:pos x="277" y="2015"/>
                </a:cxn>
                <a:cxn ang="0">
                  <a:pos x="0" y="1737"/>
                </a:cxn>
                <a:cxn ang="0">
                  <a:pos x="0" y="461"/>
                </a:cxn>
                <a:cxn ang="0">
                  <a:pos x="222" y="238"/>
                </a:cxn>
                <a:cxn ang="0">
                  <a:pos x="1507" y="238"/>
                </a:cxn>
              </a:cxnLst>
              <a:pathLst>
                <a:path w="1993900" h="1047750">
                  <a:moveTo>
                    <a:pt x="908048" y="0"/>
                  </a:moveTo>
                  <a:lnTo>
                    <a:pt x="1849499" y="0"/>
                  </a:lnTo>
                  <a:cubicBezTo>
                    <a:pt x="1929249" y="0"/>
                    <a:pt x="1993900" y="64651"/>
                    <a:pt x="1993900" y="144401"/>
                  </a:cubicBezTo>
                  <a:lnTo>
                    <a:pt x="1993900" y="903349"/>
                  </a:lnTo>
                  <a:cubicBezTo>
                    <a:pt x="1993900" y="983099"/>
                    <a:pt x="1929249" y="1047750"/>
                    <a:pt x="1849499" y="1047750"/>
                  </a:cubicBezTo>
                  <a:lnTo>
                    <a:pt x="144401" y="1047750"/>
                  </a:lnTo>
                  <a:cubicBezTo>
                    <a:pt x="64651" y="1047750"/>
                    <a:pt x="0" y="983099"/>
                    <a:pt x="0" y="903349"/>
                  </a:cubicBezTo>
                  <a:lnTo>
                    <a:pt x="0" y="239711"/>
                  </a:lnTo>
                  <a:lnTo>
                    <a:pt x="115888" y="123823"/>
                  </a:lnTo>
                  <a:lnTo>
                    <a:pt x="784225" y="123823"/>
                  </a:lnTo>
                  <a:close/>
                </a:path>
              </a:pathLst>
            </a:custGeom>
            <a:solidFill>
              <a:srgbClr val="00A7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" name="文本框 108"/>
            <p:cNvSpPr txBox="1"/>
            <p:nvPr>
              <p:custDataLst>
                <p:tags r:id="rId6"/>
              </p:custDataLst>
            </p:nvPr>
          </p:nvSpPr>
          <p:spPr>
            <a:xfrm>
              <a:off x="7036" y="4570"/>
              <a:ext cx="3129" cy="1281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spc="200" noProof="1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面部危险三角区感染时</a:t>
              </a:r>
              <a:endParaRPr lang="zh-CN" altLang="en-US" sz="1600" spc="200" noProof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0" name="任意多边形 33"/>
            <p:cNvSpPr/>
            <p:nvPr>
              <p:custDataLst>
                <p:tags r:id="rId7"/>
              </p:custDataLst>
            </p:nvPr>
          </p:nvSpPr>
          <p:spPr>
            <a:xfrm>
              <a:off x="11418" y="3684"/>
              <a:ext cx="3834" cy="2467"/>
            </a:xfrm>
            <a:custGeom>
              <a:avLst/>
              <a:gdLst>
                <a:gd name="connsiteX0" fmla="*/ 176782 w 1993900"/>
                <a:gd name="connsiteY0" fmla="*/ 0 h 1282700"/>
                <a:gd name="connsiteX1" fmla="*/ 399032 w 1993900"/>
                <a:gd name="connsiteY1" fmla="*/ 0 h 1282700"/>
                <a:gd name="connsiteX2" fmla="*/ 435678 w 1993900"/>
                <a:gd name="connsiteY2" fmla="*/ 0 h 1282700"/>
                <a:gd name="connsiteX3" fmla="*/ 657928 w 1993900"/>
                <a:gd name="connsiteY3" fmla="*/ 0 h 1282700"/>
                <a:gd name="connsiteX4" fmla="*/ 854778 w 1993900"/>
                <a:gd name="connsiteY4" fmla="*/ 196850 h 1282700"/>
                <a:gd name="connsiteX5" fmla="*/ 996950 w 1993900"/>
                <a:gd name="connsiteY5" fmla="*/ 196850 h 1282700"/>
                <a:gd name="connsiteX6" fmla="*/ 1844248 w 1993900"/>
                <a:gd name="connsiteY6" fmla="*/ 196850 h 1282700"/>
                <a:gd name="connsiteX7" fmla="*/ 1993900 w 1993900"/>
                <a:gd name="connsiteY7" fmla="*/ 346502 h 1282700"/>
                <a:gd name="connsiteX8" fmla="*/ 1993900 w 1993900"/>
                <a:gd name="connsiteY8" fmla="*/ 590550 h 1282700"/>
                <a:gd name="connsiteX9" fmla="*/ 1993900 w 1993900"/>
                <a:gd name="connsiteY9" fmla="*/ 1105918 h 1282700"/>
                <a:gd name="connsiteX10" fmla="*/ 1993900 w 1993900"/>
                <a:gd name="connsiteY10" fmla="*/ 1133048 h 1282700"/>
                <a:gd name="connsiteX11" fmla="*/ 1844248 w 1993900"/>
                <a:gd name="connsiteY11" fmla="*/ 1282700 h 1282700"/>
                <a:gd name="connsiteX12" fmla="*/ 1817118 w 1993900"/>
                <a:gd name="connsiteY12" fmla="*/ 1282700 h 1282700"/>
                <a:gd name="connsiteX13" fmla="*/ 996950 w 1993900"/>
                <a:gd name="connsiteY13" fmla="*/ 1282700 h 1282700"/>
                <a:gd name="connsiteX14" fmla="*/ 399032 w 1993900"/>
                <a:gd name="connsiteY14" fmla="*/ 1282700 h 1282700"/>
                <a:gd name="connsiteX15" fmla="*/ 371902 w 1993900"/>
                <a:gd name="connsiteY15" fmla="*/ 1282700 h 1282700"/>
                <a:gd name="connsiteX16" fmla="*/ 176782 w 1993900"/>
                <a:gd name="connsiteY16" fmla="*/ 1282700 h 1282700"/>
                <a:gd name="connsiteX17" fmla="*/ 149652 w 1993900"/>
                <a:gd name="connsiteY17" fmla="*/ 1282700 h 1282700"/>
                <a:gd name="connsiteX18" fmla="*/ 0 w 1993900"/>
                <a:gd name="connsiteY18" fmla="*/ 1133048 h 1282700"/>
                <a:gd name="connsiteX19" fmla="*/ 0 w 1993900"/>
                <a:gd name="connsiteY19" fmla="*/ 1105918 h 1282700"/>
                <a:gd name="connsiteX20" fmla="*/ 0 w 1993900"/>
                <a:gd name="connsiteY20" fmla="*/ 346502 h 1282700"/>
                <a:gd name="connsiteX21" fmla="*/ 0 w 1993900"/>
                <a:gd name="connsiteY21" fmla="*/ 176782 h 1282700"/>
                <a:gd name="connsiteX22" fmla="*/ 176782 w 1993900"/>
                <a:gd name="connsiteY22" fmla="*/ 0 h 128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3900" h="1282700">
                  <a:moveTo>
                    <a:pt x="176782" y="0"/>
                  </a:moveTo>
                  <a:lnTo>
                    <a:pt x="399032" y="0"/>
                  </a:lnTo>
                  <a:lnTo>
                    <a:pt x="435678" y="0"/>
                  </a:lnTo>
                  <a:lnTo>
                    <a:pt x="657928" y="0"/>
                  </a:lnTo>
                  <a:lnTo>
                    <a:pt x="854778" y="196850"/>
                  </a:lnTo>
                  <a:lnTo>
                    <a:pt x="996950" y="196850"/>
                  </a:lnTo>
                  <a:lnTo>
                    <a:pt x="1844248" y="196850"/>
                  </a:lnTo>
                  <a:cubicBezTo>
                    <a:pt x="1926899" y="196850"/>
                    <a:pt x="1993900" y="263851"/>
                    <a:pt x="1993900" y="346502"/>
                  </a:cubicBezTo>
                  <a:lnTo>
                    <a:pt x="1993900" y="590550"/>
                  </a:lnTo>
                  <a:lnTo>
                    <a:pt x="1993900" y="1105918"/>
                  </a:lnTo>
                  <a:lnTo>
                    <a:pt x="1993900" y="1133048"/>
                  </a:lnTo>
                  <a:cubicBezTo>
                    <a:pt x="1993900" y="1215699"/>
                    <a:pt x="1926899" y="1282700"/>
                    <a:pt x="1844248" y="1282700"/>
                  </a:cubicBezTo>
                  <a:lnTo>
                    <a:pt x="1817118" y="1282700"/>
                  </a:lnTo>
                  <a:lnTo>
                    <a:pt x="996950" y="1282700"/>
                  </a:lnTo>
                  <a:lnTo>
                    <a:pt x="399032" y="1282700"/>
                  </a:lnTo>
                  <a:lnTo>
                    <a:pt x="371902" y="1282700"/>
                  </a:lnTo>
                  <a:lnTo>
                    <a:pt x="176782" y="1282700"/>
                  </a:lnTo>
                  <a:lnTo>
                    <a:pt x="149652" y="1282700"/>
                  </a:lnTo>
                  <a:cubicBezTo>
                    <a:pt x="67001" y="1282700"/>
                    <a:pt x="0" y="1215699"/>
                    <a:pt x="0" y="1133048"/>
                  </a:cubicBezTo>
                  <a:lnTo>
                    <a:pt x="0" y="1105918"/>
                  </a:lnTo>
                  <a:lnTo>
                    <a:pt x="0" y="346502"/>
                  </a:lnTo>
                  <a:lnTo>
                    <a:pt x="0" y="176782"/>
                  </a:lnTo>
                  <a:cubicBezTo>
                    <a:pt x="0" y="79148"/>
                    <a:pt x="79148" y="0"/>
                    <a:pt x="176782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</p:spPr>
          <p:txBody>
            <a:bodyPr rot="0" spcFirstLastPara="0" vertOverflow="overflow" horzOverflow="overflow" vert="horz" wrap="square" lIns="91440" tIns="45720" rIns="1800000" bIns="1368000" numCol="1" spcCol="0" rtlCol="0" fromWordArt="0" anchor="ctr" anchorCtr="0" forceAA="0" compatLnSpc="1">
              <a:normAutofit fontScale="25000"/>
            </a:bodyPr>
            <a:p>
              <a:pPr algn="ctr" fontAlgn="base">
                <a:lnSpc>
                  <a:spcPct val="130000"/>
                </a:lnSpc>
              </a:pPr>
              <a:endParaRPr lang="zh-CN" altLang="en-US" sz="2800" b="1" strike="noStrike" kern="0" noProof="1" dirty="0">
                <a:solidFill>
                  <a:srgbClr val="A0BB0C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6505" name="任意多边形 34"/>
            <p:cNvSpPr/>
            <p:nvPr>
              <p:custDataLst>
                <p:tags r:id="rId8"/>
              </p:custDataLst>
            </p:nvPr>
          </p:nvSpPr>
          <p:spPr>
            <a:xfrm>
              <a:off x="11418" y="4135"/>
              <a:ext cx="3834" cy="2015"/>
            </a:xfrm>
            <a:custGeom>
              <a:avLst/>
              <a:gdLst/>
              <a:ahLst/>
              <a:cxnLst>
                <a:cxn ang="0">
                  <a:pos x="1746" y="0"/>
                </a:cxn>
                <a:cxn ang="0">
                  <a:pos x="3556" y="0"/>
                </a:cxn>
                <a:cxn ang="0">
                  <a:pos x="3834" y="277"/>
                </a:cxn>
                <a:cxn ang="0">
                  <a:pos x="3834" y="1737"/>
                </a:cxn>
                <a:cxn ang="0">
                  <a:pos x="3556" y="2015"/>
                </a:cxn>
                <a:cxn ang="0">
                  <a:pos x="277" y="2015"/>
                </a:cxn>
                <a:cxn ang="0">
                  <a:pos x="0" y="1737"/>
                </a:cxn>
                <a:cxn ang="0">
                  <a:pos x="0" y="461"/>
                </a:cxn>
                <a:cxn ang="0">
                  <a:pos x="222" y="238"/>
                </a:cxn>
                <a:cxn ang="0">
                  <a:pos x="1507" y="238"/>
                </a:cxn>
              </a:cxnLst>
              <a:pathLst>
                <a:path w="1993900" h="1047750">
                  <a:moveTo>
                    <a:pt x="908048" y="0"/>
                  </a:moveTo>
                  <a:lnTo>
                    <a:pt x="1849499" y="0"/>
                  </a:lnTo>
                  <a:cubicBezTo>
                    <a:pt x="1929249" y="0"/>
                    <a:pt x="1993900" y="64651"/>
                    <a:pt x="1993900" y="144401"/>
                  </a:cubicBezTo>
                  <a:lnTo>
                    <a:pt x="1993900" y="903349"/>
                  </a:lnTo>
                  <a:cubicBezTo>
                    <a:pt x="1993900" y="983099"/>
                    <a:pt x="1929249" y="1047750"/>
                    <a:pt x="1849499" y="1047750"/>
                  </a:cubicBezTo>
                  <a:lnTo>
                    <a:pt x="144401" y="1047750"/>
                  </a:lnTo>
                  <a:cubicBezTo>
                    <a:pt x="64651" y="1047750"/>
                    <a:pt x="0" y="983099"/>
                    <a:pt x="0" y="903349"/>
                  </a:cubicBezTo>
                  <a:lnTo>
                    <a:pt x="0" y="239711"/>
                  </a:lnTo>
                  <a:lnTo>
                    <a:pt x="115888" y="123823"/>
                  </a:lnTo>
                  <a:lnTo>
                    <a:pt x="784225" y="12382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" name="文本框 111"/>
            <p:cNvSpPr txBox="1"/>
            <p:nvPr>
              <p:custDataLst>
                <p:tags r:id="rId9"/>
              </p:custDataLst>
            </p:nvPr>
          </p:nvSpPr>
          <p:spPr>
            <a:xfrm>
              <a:off x="11846" y="4587"/>
              <a:ext cx="2982" cy="1281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spc="200" noProof="1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软组织损伤或扭伤早期</a:t>
              </a:r>
              <a:endParaRPr lang="zh-CN" altLang="en-US" sz="1600" spc="200" noProof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3" name="任意多边形 36"/>
            <p:cNvSpPr/>
            <p:nvPr>
              <p:custDataLst>
                <p:tags r:id="rId10"/>
              </p:custDataLst>
            </p:nvPr>
          </p:nvSpPr>
          <p:spPr>
            <a:xfrm>
              <a:off x="4215" y="6863"/>
              <a:ext cx="3834" cy="2467"/>
            </a:xfrm>
            <a:custGeom>
              <a:avLst/>
              <a:gdLst>
                <a:gd name="connsiteX0" fmla="*/ 176782 w 1993900"/>
                <a:gd name="connsiteY0" fmla="*/ 0 h 1282700"/>
                <a:gd name="connsiteX1" fmla="*/ 399032 w 1993900"/>
                <a:gd name="connsiteY1" fmla="*/ 0 h 1282700"/>
                <a:gd name="connsiteX2" fmla="*/ 435678 w 1993900"/>
                <a:gd name="connsiteY2" fmla="*/ 0 h 1282700"/>
                <a:gd name="connsiteX3" fmla="*/ 657928 w 1993900"/>
                <a:gd name="connsiteY3" fmla="*/ 0 h 1282700"/>
                <a:gd name="connsiteX4" fmla="*/ 854778 w 1993900"/>
                <a:gd name="connsiteY4" fmla="*/ 196850 h 1282700"/>
                <a:gd name="connsiteX5" fmla="*/ 996950 w 1993900"/>
                <a:gd name="connsiteY5" fmla="*/ 196850 h 1282700"/>
                <a:gd name="connsiteX6" fmla="*/ 1844248 w 1993900"/>
                <a:gd name="connsiteY6" fmla="*/ 196850 h 1282700"/>
                <a:gd name="connsiteX7" fmla="*/ 1993900 w 1993900"/>
                <a:gd name="connsiteY7" fmla="*/ 346502 h 1282700"/>
                <a:gd name="connsiteX8" fmla="*/ 1993900 w 1993900"/>
                <a:gd name="connsiteY8" fmla="*/ 590550 h 1282700"/>
                <a:gd name="connsiteX9" fmla="*/ 1993900 w 1993900"/>
                <a:gd name="connsiteY9" fmla="*/ 1105918 h 1282700"/>
                <a:gd name="connsiteX10" fmla="*/ 1993900 w 1993900"/>
                <a:gd name="connsiteY10" fmla="*/ 1133048 h 1282700"/>
                <a:gd name="connsiteX11" fmla="*/ 1844248 w 1993900"/>
                <a:gd name="connsiteY11" fmla="*/ 1282700 h 1282700"/>
                <a:gd name="connsiteX12" fmla="*/ 1817118 w 1993900"/>
                <a:gd name="connsiteY12" fmla="*/ 1282700 h 1282700"/>
                <a:gd name="connsiteX13" fmla="*/ 996950 w 1993900"/>
                <a:gd name="connsiteY13" fmla="*/ 1282700 h 1282700"/>
                <a:gd name="connsiteX14" fmla="*/ 399032 w 1993900"/>
                <a:gd name="connsiteY14" fmla="*/ 1282700 h 1282700"/>
                <a:gd name="connsiteX15" fmla="*/ 371902 w 1993900"/>
                <a:gd name="connsiteY15" fmla="*/ 1282700 h 1282700"/>
                <a:gd name="connsiteX16" fmla="*/ 176782 w 1993900"/>
                <a:gd name="connsiteY16" fmla="*/ 1282700 h 1282700"/>
                <a:gd name="connsiteX17" fmla="*/ 149652 w 1993900"/>
                <a:gd name="connsiteY17" fmla="*/ 1282700 h 1282700"/>
                <a:gd name="connsiteX18" fmla="*/ 0 w 1993900"/>
                <a:gd name="connsiteY18" fmla="*/ 1133048 h 1282700"/>
                <a:gd name="connsiteX19" fmla="*/ 0 w 1993900"/>
                <a:gd name="connsiteY19" fmla="*/ 1105918 h 1282700"/>
                <a:gd name="connsiteX20" fmla="*/ 0 w 1993900"/>
                <a:gd name="connsiteY20" fmla="*/ 346502 h 1282700"/>
                <a:gd name="connsiteX21" fmla="*/ 0 w 1993900"/>
                <a:gd name="connsiteY21" fmla="*/ 176782 h 1282700"/>
                <a:gd name="connsiteX22" fmla="*/ 176782 w 1993900"/>
                <a:gd name="connsiteY22" fmla="*/ 0 h 128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3900" h="1282700">
                  <a:moveTo>
                    <a:pt x="176782" y="0"/>
                  </a:moveTo>
                  <a:lnTo>
                    <a:pt x="399032" y="0"/>
                  </a:lnTo>
                  <a:lnTo>
                    <a:pt x="435678" y="0"/>
                  </a:lnTo>
                  <a:lnTo>
                    <a:pt x="657928" y="0"/>
                  </a:lnTo>
                  <a:lnTo>
                    <a:pt x="854778" y="196850"/>
                  </a:lnTo>
                  <a:lnTo>
                    <a:pt x="996950" y="196850"/>
                  </a:lnTo>
                  <a:lnTo>
                    <a:pt x="1844248" y="196850"/>
                  </a:lnTo>
                  <a:cubicBezTo>
                    <a:pt x="1926899" y="196850"/>
                    <a:pt x="1993900" y="263851"/>
                    <a:pt x="1993900" y="346502"/>
                  </a:cubicBezTo>
                  <a:lnTo>
                    <a:pt x="1993900" y="590550"/>
                  </a:lnTo>
                  <a:lnTo>
                    <a:pt x="1993900" y="1105918"/>
                  </a:lnTo>
                  <a:lnTo>
                    <a:pt x="1993900" y="1133048"/>
                  </a:lnTo>
                  <a:cubicBezTo>
                    <a:pt x="1993900" y="1215699"/>
                    <a:pt x="1926899" y="1282700"/>
                    <a:pt x="1844248" y="1282700"/>
                  </a:cubicBezTo>
                  <a:lnTo>
                    <a:pt x="1817118" y="1282700"/>
                  </a:lnTo>
                  <a:lnTo>
                    <a:pt x="996950" y="1282700"/>
                  </a:lnTo>
                  <a:lnTo>
                    <a:pt x="399032" y="1282700"/>
                  </a:lnTo>
                  <a:lnTo>
                    <a:pt x="371902" y="1282700"/>
                  </a:lnTo>
                  <a:lnTo>
                    <a:pt x="176782" y="1282700"/>
                  </a:lnTo>
                  <a:lnTo>
                    <a:pt x="149652" y="1282700"/>
                  </a:lnTo>
                  <a:cubicBezTo>
                    <a:pt x="67001" y="1282700"/>
                    <a:pt x="0" y="1215699"/>
                    <a:pt x="0" y="1133048"/>
                  </a:cubicBezTo>
                  <a:lnTo>
                    <a:pt x="0" y="1105918"/>
                  </a:lnTo>
                  <a:lnTo>
                    <a:pt x="0" y="346502"/>
                  </a:lnTo>
                  <a:lnTo>
                    <a:pt x="0" y="176782"/>
                  </a:lnTo>
                  <a:cubicBezTo>
                    <a:pt x="0" y="79148"/>
                    <a:pt x="79148" y="0"/>
                    <a:pt x="176782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</p:spPr>
          <p:txBody>
            <a:bodyPr rot="0" spcFirstLastPara="0" vertOverflow="overflow" horzOverflow="overflow" vert="horz" wrap="square" lIns="91440" tIns="45720" rIns="1800000" bIns="1368000" numCol="1" spcCol="0" rtlCol="0" fromWordArt="0" anchor="ctr" anchorCtr="0" forceAA="0" compatLnSpc="1">
              <a:normAutofit fontScale="25000"/>
            </a:bodyPr>
            <a:p>
              <a:pPr algn="ctr" fontAlgn="base">
                <a:lnSpc>
                  <a:spcPct val="130000"/>
                </a:lnSpc>
              </a:pPr>
              <a:endParaRPr lang="zh-CN" altLang="en-US" sz="2800" b="1" strike="noStrike" kern="0" noProof="1" dirty="0">
                <a:solidFill>
                  <a:srgbClr val="689626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6508" name="任意多边形 37"/>
            <p:cNvSpPr/>
            <p:nvPr>
              <p:custDataLst>
                <p:tags r:id="rId11"/>
              </p:custDataLst>
            </p:nvPr>
          </p:nvSpPr>
          <p:spPr>
            <a:xfrm>
              <a:off x="4215" y="7315"/>
              <a:ext cx="3834" cy="2015"/>
            </a:xfrm>
            <a:custGeom>
              <a:avLst/>
              <a:gdLst/>
              <a:ahLst/>
              <a:cxnLst>
                <a:cxn ang="0">
                  <a:pos x="1746" y="0"/>
                </a:cxn>
                <a:cxn ang="0">
                  <a:pos x="3556" y="0"/>
                </a:cxn>
                <a:cxn ang="0">
                  <a:pos x="3834" y="277"/>
                </a:cxn>
                <a:cxn ang="0">
                  <a:pos x="3834" y="1737"/>
                </a:cxn>
                <a:cxn ang="0">
                  <a:pos x="3556" y="2015"/>
                </a:cxn>
                <a:cxn ang="0">
                  <a:pos x="277" y="2015"/>
                </a:cxn>
                <a:cxn ang="0">
                  <a:pos x="0" y="1737"/>
                </a:cxn>
                <a:cxn ang="0">
                  <a:pos x="0" y="461"/>
                </a:cxn>
                <a:cxn ang="0">
                  <a:pos x="222" y="238"/>
                </a:cxn>
                <a:cxn ang="0">
                  <a:pos x="1507" y="238"/>
                </a:cxn>
              </a:cxnLst>
              <a:pathLst>
                <a:path w="1993900" h="1047750">
                  <a:moveTo>
                    <a:pt x="908048" y="0"/>
                  </a:moveTo>
                  <a:lnTo>
                    <a:pt x="1849499" y="0"/>
                  </a:lnTo>
                  <a:cubicBezTo>
                    <a:pt x="1929249" y="0"/>
                    <a:pt x="1993900" y="64651"/>
                    <a:pt x="1993900" y="144401"/>
                  </a:cubicBezTo>
                  <a:lnTo>
                    <a:pt x="1993900" y="903349"/>
                  </a:lnTo>
                  <a:cubicBezTo>
                    <a:pt x="1993900" y="983099"/>
                    <a:pt x="1929249" y="1047750"/>
                    <a:pt x="1849499" y="1047750"/>
                  </a:cubicBezTo>
                  <a:lnTo>
                    <a:pt x="144401" y="1047750"/>
                  </a:lnTo>
                  <a:cubicBezTo>
                    <a:pt x="64651" y="1047750"/>
                    <a:pt x="0" y="983099"/>
                    <a:pt x="0" y="903349"/>
                  </a:cubicBezTo>
                  <a:lnTo>
                    <a:pt x="0" y="239711"/>
                  </a:lnTo>
                  <a:lnTo>
                    <a:pt x="115888" y="123823"/>
                  </a:lnTo>
                  <a:lnTo>
                    <a:pt x="784225" y="123823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" name="文本框 114"/>
            <p:cNvSpPr txBox="1"/>
            <p:nvPr>
              <p:custDataLst>
                <p:tags r:id="rId12"/>
              </p:custDataLst>
            </p:nvPr>
          </p:nvSpPr>
          <p:spPr>
            <a:xfrm>
              <a:off x="4635" y="7750"/>
              <a:ext cx="3129" cy="1281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spc="200" noProof="1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各种脏器内出血时</a:t>
              </a:r>
              <a:endParaRPr lang="zh-CN" altLang="en-US" sz="1600" spc="200" noProof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6" name="任意多边形 39"/>
            <p:cNvSpPr/>
            <p:nvPr>
              <p:custDataLst>
                <p:tags r:id="rId13"/>
              </p:custDataLst>
            </p:nvPr>
          </p:nvSpPr>
          <p:spPr>
            <a:xfrm>
              <a:off x="9017" y="6863"/>
              <a:ext cx="3834" cy="2467"/>
            </a:xfrm>
            <a:custGeom>
              <a:avLst/>
              <a:gdLst>
                <a:gd name="connsiteX0" fmla="*/ 176782 w 1993900"/>
                <a:gd name="connsiteY0" fmla="*/ 0 h 1282700"/>
                <a:gd name="connsiteX1" fmla="*/ 399032 w 1993900"/>
                <a:gd name="connsiteY1" fmla="*/ 0 h 1282700"/>
                <a:gd name="connsiteX2" fmla="*/ 435678 w 1993900"/>
                <a:gd name="connsiteY2" fmla="*/ 0 h 1282700"/>
                <a:gd name="connsiteX3" fmla="*/ 657928 w 1993900"/>
                <a:gd name="connsiteY3" fmla="*/ 0 h 1282700"/>
                <a:gd name="connsiteX4" fmla="*/ 854778 w 1993900"/>
                <a:gd name="connsiteY4" fmla="*/ 196850 h 1282700"/>
                <a:gd name="connsiteX5" fmla="*/ 996950 w 1993900"/>
                <a:gd name="connsiteY5" fmla="*/ 196850 h 1282700"/>
                <a:gd name="connsiteX6" fmla="*/ 1844248 w 1993900"/>
                <a:gd name="connsiteY6" fmla="*/ 196850 h 1282700"/>
                <a:gd name="connsiteX7" fmla="*/ 1993900 w 1993900"/>
                <a:gd name="connsiteY7" fmla="*/ 346502 h 1282700"/>
                <a:gd name="connsiteX8" fmla="*/ 1993900 w 1993900"/>
                <a:gd name="connsiteY8" fmla="*/ 590550 h 1282700"/>
                <a:gd name="connsiteX9" fmla="*/ 1993900 w 1993900"/>
                <a:gd name="connsiteY9" fmla="*/ 1105918 h 1282700"/>
                <a:gd name="connsiteX10" fmla="*/ 1993900 w 1993900"/>
                <a:gd name="connsiteY10" fmla="*/ 1133048 h 1282700"/>
                <a:gd name="connsiteX11" fmla="*/ 1844248 w 1993900"/>
                <a:gd name="connsiteY11" fmla="*/ 1282700 h 1282700"/>
                <a:gd name="connsiteX12" fmla="*/ 1817118 w 1993900"/>
                <a:gd name="connsiteY12" fmla="*/ 1282700 h 1282700"/>
                <a:gd name="connsiteX13" fmla="*/ 996950 w 1993900"/>
                <a:gd name="connsiteY13" fmla="*/ 1282700 h 1282700"/>
                <a:gd name="connsiteX14" fmla="*/ 399032 w 1993900"/>
                <a:gd name="connsiteY14" fmla="*/ 1282700 h 1282700"/>
                <a:gd name="connsiteX15" fmla="*/ 371902 w 1993900"/>
                <a:gd name="connsiteY15" fmla="*/ 1282700 h 1282700"/>
                <a:gd name="connsiteX16" fmla="*/ 176782 w 1993900"/>
                <a:gd name="connsiteY16" fmla="*/ 1282700 h 1282700"/>
                <a:gd name="connsiteX17" fmla="*/ 149652 w 1993900"/>
                <a:gd name="connsiteY17" fmla="*/ 1282700 h 1282700"/>
                <a:gd name="connsiteX18" fmla="*/ 0 w 1993900"/>
                <a:gd name="connsiteY18" fmla="*/ 1133048 h 1282700"/>
                <a:gd name="connsiteX19" fmla="*/ 0 w 1993900"/>
                <a:gd name="connsiteY19" fmla="*/ 1105918 h 1282700"/>
                <a:gd name="connsiteX20" fmla="*/ 0 w 1993900"/>
                <a:gd name="connsiteY20" fmla="*/ 346502 h 1282700"/>
                <a:gd name="connsiteX21" fmla="*/ 0 w 1993900"/>
                <a:gd name="connsiteY21" fmla="*/ 176782 h 1282700"/>
                <a:gd name="connsiteX22" fmla="*/ 176782 w 1993900"/>
                <a:gd name="connsiteY22" fmla="*/ 0 h 128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3900" h="1282700">
                  <a:moveTo>
                    <a:pt x="176782" y="0"/>
                  </a:moveTo>
                  <a:lnTo>
                    <a:pt x="399032" y="0"/>
                  </a:lnTo>
                  <a:lnTo>
                    <a:pt x="435678" y="0"/>
                  </a:lnTo>
                  <a:lnTo>
                    <a:pt x="657928" y="0"/>
                  </a:lnTo>
                  <a:lnTo>
                    <a:pt x="854778" y="196850"/>
                  </a:lnTo>
                  <a:lnTo>
                    <a:pt x="996950" y="196850"/>
                  </a:lnTo>
                  <a:lnTo>
                    <a:pt x="1844248" y="196850"/>
                  </a:lnTo>
                  <a:cubicBezTo>
                    <a:pt x="1926899" y="196850"/>
                    <a:pt x="1993900" y="263851"/>
                    <a:pt x="1993900" y="346502"/>
                  </a:cubicBezTo>
                  <a:lnTo>
                    <a:pt x="1993900" y="590550"/>
                  </a:lnTo>
                  <a:lnTo>
                    <a:pt x="1993900" y="1105918"/>
                  </a:lnTo>
                  <a:lnTo>
                    <a:pt x="1993900" y="1133048"/>
                  </a:lnTo>
                  <a:cubicBezTo>
                    <a:pt x="1993900" y="1215699"/>
                    <a:pt x="1926899" y="1282700"/>
                    <a:pt x="1844248" y="1282700"/>
                  </a:cubicBezTo>
                  <a:lnTo>
                    <a:pt x="1817118" y="1282700"/>
                  </a:lnTo>
                  <a:lnTo>
                    <a:pt x="996950" y="1282700"/>
                  </a:lnTo>
                  <a:lnTo>
                    <a:pt x="399032" y="1282700"/>
                  </a:lnTo>
                  <a:lnTo>
                    <a:pt x="371902" y="1282700"/>
                  </a:lnTo>
                  <a:lnTo>
                    <a:pt x="176782" y="1282700"/>
                  </a:lnTo>
                  <a:lnTo>
                    <a:pt x="149652" y="1282700"/>
                  </a:lnTo>
                  <a:cubicBezTo>
                    <a:pt x="67001" y="1282700"/>
                    <a:pt x="0" y="1215699"/>
                    <a:pt x="0" y="1133048"/>
                  </a:cubicBezTo>
                  <a:lnTo>
                    <a:pt x="0" y="1105918"/>
                  </a:lnTo>
                  <a:lnTo>
                    <a:pt x="0" y="346502"/>
                  </a:lnTo>
                  <a:lnTo>
                    <a:pt x="0" y="176782"/>
                  </a:lnTo>
                  <a:cubicBezTo>
                    <a:pt x="0" y="79148"/>
                    <a:pt x="79148" y="0"/>
                    <a:pt x="176782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</p:spPr>
          <p:txBody>
            <a:bodyPr rot="0" spcFirstLastPara="0" vertOverflow="overflow" horzOverflow="overflow" vert="horz" wrap="square" lIns="91440" tIns="45720" rIns="1800000" bIns="1368000" numCol="1" spcCol="0" rtlCol="0" fromWordArt="0" anchor="ctr" anchorCtr="0" forceAA="0" compatLnSpc="1">
              <a:normAutofit fontScale="25000"/>
            </a:bodyPr>
            <a:p>
              <a:pPr algn="ctr" fontAlgn="base">
                <a:lnSpc>
                  <a:spcPct val="130000"/>
                </a:lnSpc>
              </a:pPr>
              <a:endParaRPr lang="zh-CN" altLang="en-US" sz="2800" b="1" strike="noStrike" kern="0" noProof="1" dirty="0">
                <a:solidFill>
                  <a:srgbClr val="44750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17" name="任意多边形 40"/>
            <p:cNvSpPr/>
            <p:nvPr>
              <p:custDataLst>
                <p:tags r:id="rId14"/>
              </p:custDataLst>
            </p:nvPr>
          </p:nvSpPr>
          <p:spPr>
            <a:xfrm>
              <a:off x="9017" y="7315"/>
              <a:ext cx="3834" cy="2015"/>
            </a:xfrm>
            <a:custGeom>
              <a:avLst/>
              <a:gdLst>
                <a:gd name="connsiteX0" fmla="*/ 908048 w 1993900"/>
                <a:gd name="connsiteY0" fmla="*/ 0 h 1047750"/>
                <a:gd name="connsiteX1" fmla="*/ 1849499 w 1993900"/>
                <a:gd name="connsiteY1" fmla="*/ 0 h 1047750"/>
                <a:gd name="connsiteX2" fmla="*/ 1993900 w 1993900"/>
                <a:gd name="connsiteY2" fmla="*/ 144401 h 1047750"/>
                <a:gd name="connsiteX3" fmla="*/ 1993900 w 1993900"/>
                <a:gd name="connsiteY3" fmla="*/ 903349 h 1047750"/>
                <a:gd name="connsiteX4" fmla="*/ 1849499 w 1993900"/>
                <a:gd name="connsiteY4" fmla="*/ 1047750 h 1047750"/>
                <a:gd name="connsiteX5" fmla="*/ 144401 w 1993900"/>
                <a:gd name="connsiteY5" fmla="*/ 1047750 h 1047750"/>
                <a:gd name="connsiteX6" fmla="*/ 0 w 1993900"/>
                <a:gd name="connsiteY6" fmla="*/ 903349 h 1047750"/>
                <a:gd name="connsiteX7" fmla="*/ 0 w 1993900"/>
                <a:gd name="connsiteY7" fmla="*/ 239711 h 1047750"/>
                <a:gd name="connsiteX8" fmla="*/ 115888 w 1993900"/>
                <a:gd name="connsiteY8" fmla="*/ 123823 h 1047750"/>
                <a:gd name="connsiteX9" fmla="*/ 784225 w 1993900"/>
                <a:gd name="connsiteY9" fmla="*/ 123823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93900" h="1047750">
                  <a:moveTo>
                    <a:pt x="908048" y="0"/>
                  </a:moveTo>
                  <a:lnTo>
                    <a:pt x="1849499" y="0"/>
                  </a:lnTo>
                  <a:cubicBezTo>
                    <a:pt x="1929249" y="0"/>
                    <a:pt x="1993900" y="64651"/>
                    <a:pt x="1993900" y="144401"/>
                  </a:cubicBezTo>
                  <a:lnTo>
                    <a:pt x="1993900" y="903349"/>
                  </a:lnTo>
                  <a:cubicBezTo>
                    <a:pt x="1993900" y="983099"/>
                    <a:pt x="1929249" y="1047750"/>
                    <a:pt x="1849499" y="1047750"/>
                  </a:cubicBezTo>
                  <a:lnTo>
                    <a:pt x="144401" y="1047750"/>
                  </a:lnTo>
                  <a:cubicBezTo>
                    <a:pt x="64651" y="1047750"/>
                    <a:pt x="0" y="983099"/>
                    <a:pt x="0" y="903349"/>
                  </a:cubicBezTo>
                  <a:lnTo>
                    <a:pt x="0" y="239711"/>
                  </a:lnTo>
                  <a:lnTo>
                    <a:pt x="115888" y="123823"/>
                  </a:lnTo>
                  <a:lnTo>
                    <a:pt x="784225" y="12382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txBody>
            <a:bodyPr rot="0" spcFirstLastPara="0" vertOverflow="overflow" horzOverflow="overflow" vert="horz" wrap="square" lIns="91440" tIns="216000" rIns="91440" bIns="45720" numCol="1" spcCol="0" rtlCol="0" fromWordArt="0" anchor="ctr" anchorCtr="0" forceAA="0" compatLnSpc="1">
              <a:normAutofit/>
            </a:bodyPr>
            <a:p>
              <a:pPr algn="ctr" fontAlgn="base">
                <a:lnSpc>
                  <a:spcPct val="130000"/>
                </a:lnSpc>
              </a:pPr>
              <a:endParaRPr lang="zh-CN" altLang="en-US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文本框 117"/>
            <p:cNvSpPr txBox="1"/>
            <p:nvPr>
              <p:custDataLst>
                <p:tags r:id="rId15"/>
              </p:custDataLst>
            </p:nvPr>
          </p:nvSpPr>
          <p:spPr>
            <a:xfrm>
              <a:off x="9438" y="7750"/>
              <a:ext cx="3129" cy="1281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spc="200" noProof="1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其他</a:t>
              </a:r>
              <a:endParaRPr lang="zh-CN" altLang="en-US" sz="1600" spc="200" noProof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06513" name="文本框 118"/>
            <p:cNvSpPr txBox="1"/>
            <p:nvPr>
              <p:custDataLst>
                <p:tags r:id="rId16"/>
              </p:custDataLst>
            </p:nvPr>
          </p:nvSpPr>
          <p:spPr>
            <a:xfrm>
              <a:off x="11418" y="3717"/>
              <a:ext cx="1501" cy="6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/>
            <a:p>
              <a:pPr algn="ctr"/>
              <a:r>
                <a:rPr lang="en-US" altLang="zh-CN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en-US" altLang="zh-CN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514" name="文本框 119"/>
            <p:cNvSpPr txBox="1"/>
            <p:nvPr>
              <p:custDataLst>
                <p:tags r:id="rId17"/>
              </p:custDataLst>
            </p:nvPr>
          </p:nvSpPr>
          <p:spPr>
            <a:xfrm>
              <a:off x="4215" y="6930"/>
              <a:ext cx="1501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/>
            <a:p>
              <a:pPr algn="ctr"/>
              <a:r>
                <a:rPr lang="en-US" altLang="zh-CN" dirty="0">
                  <a:solidFill>
                    <a:srgbClr val="404040"/>
                  </a:solidFill>
                  <a:latin typeface="Arial" panose="020B0604020202020204" pitchFamily="34" charset="0"/>
                </a:rPr>
                <a:t>04</a:t>
              </a:r>
              <a:endParaRPr lang="en-US" altLang="zh-CN" dirty="0">
                <a:solidFill>
                  <a:srgbClr val="40404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6515" name="文本框 120"/>
            <p:cNvSpPr txBox="1"/>
            <p:nvPr>
              <p:custDataLst>
                <p:tags r:id="rId18"/>
              </p:custDataLst>
            </p:nvPr>
          </p:nvSpPr>
          <p:spPr>
            <a:xfrm>
              <a:off x="9017" y="6930"/>
              <a:ext cx="1501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/>
            <a:p>
              <a:pPr algn="ctr"/>
              <a:r>
                <a:rPr lang="en-US" altLang="zh-CN" dirty="0">
                  <a:solidFill>
                    <a:srgbClr val="404040"/>
                  </a:solidFill>
                  <a:latin typeface="Arial" panose="020B0604020202020204" pitchFamily="34" charset="0"/>
                </a:rPr>
                <a:t>05</a:t>
              </a:r>
              <a:endParaRPr lang="en-US" altLang="zh-CN" dirty="0">
                <a:solidFill>
                  <a:srgbClr val="40404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6516" name="文本框 121"/>
            <p:cNvSpPr txBox="1"/>
            <p:nvPr>
              <p:custDataLst>
                <p:tags r:id="rId19"/>
              </p:custDataLst>
            </p:nvPr>
          </p:nvSpPr>
          <p:spPr>
            <a:xfrm>
              <a:off x="1814" y="3717"/>
              <a:ext cx="1501" cy="6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/>
            <a:p>
              <a:pPr algn="ctr"/>
              <a:r>
                <a:rPr lang="en-US" altLang="zh-CN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en-US" altLang="zh-CN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517" name="文本框 122"/>
            <p:cNvSpPr txBox="1"/>
            <p:nvPr>
              <p:custDataLst>
                <p:tags r:id="rId20"/>
              </p:custDataLst>
            </p:nvPr>
          </p:nvSpPr>
          <p:spPr>
            <a:xfrm>
              <a:off x="6616" y="3717"/>
              <a:ext cx="1501" cy="6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/>
            <a:p>
              <a:pPr algn="ctr"/>
              <a:r>
                <a:rPr lang="en-US" altLang="zh-CN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en-US" altLang="zh-CN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21"/>
            </p:custDataLst>
          </p:nvPr>
        </p:nvSpPr>
        <p:spPr>
          <a:xfrm>
            <a:off x="231407" y="9738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三、热疗法的禁忌证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2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294130"/>
            <a:ext cx="10870565" cy="458343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四、热疗技术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2165" y="1354455"/>
            <a:ext cx="1042416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热疗分干热疗法和湿热疗法两大类。干热疗法有：热水袋、烤灯、化学加热袋；湿热疗法有：热湿敷、热水坐浴、温水浸泡等。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（一）热水袋热疗法</a:t>
            </a:r>
            <a:endParaRPr lang="zh-CN" altLang="en-US" sz="16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【目的】</a:t>
            </a:r>
            <a:endParaRPr lang="zh-CN" altLang="en-US" sz="1600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保暖、解痉、镇痛、舒适。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【评估】</a:t>
            </a:r>
            <a:endParaRPr lang="zh-CN" altLang="en-US" sz="1600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（1）患者的病情、年龄、用热习惯、对温度的敏感性、治疗情况、护理情况。（2）患者的意识、活动能力、局部皮肤情况、心理反应、合作程度。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【计划】</a:t>
            </a:r>
            <a:endParaRPr lang="zh-CN" altLang="en-US" sz="1600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1. 操作者准备　着装整洁，修剪指甲，洗手，戴口罩。2. 用物准备　热水袋及布套、热水、水壶、水温计、干毛巾。3. 患者准备　了解使用热水袋的目的、部位、注意事项，体位舒适、愿意配合。4. 环境准备　病室安静、整洁，调节室温，酌情关闭门窗，无对流风直吹患者。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294130"/>
            <a:ext cx="10870565" cy="458343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四、热疗技术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1690" y="2432050"/>
            <a:ext cx="52476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【实施】</a:t>
            </a:r>
            <a:endParaRPr lang="zh-CN" altLang="en-US" sz="1600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热水袋热疗法操作步骤及说明见表 14-5。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【评价】</a:t>
            </a:r>
            <a:endParaRPr lang="zh-CN" altLang="en-US" sz="1600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（1）达到热疗目的，患者舒适、安全。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（2）操作方法正确，患者未发生烫伤。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（3）操作中关心、保护患者，护患沟通有效。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9330" y="1819275"/>
            <a:ext cx="5343525" cy="3667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294130"/>
            <a:ext cx="10870565" cy="468884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四、热疗技术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0595" y="1515110"/>
            <a:ext cx="1042416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【注意事项】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使用前检查热水袋有无破损，以防漏水烫伤。（2）特殊患者使用热水袋时，应在布套外再包一大块毛巾，以防烫伤。（3）使用热水袋过程中加强巡视，定时观察局部皮肤情况，如发现潮红、疼痛等反应，应立即停止使用，并在局部涂凡士林，以保护皮肤，并做好交接班。（4）小儿、老年人、意识不清、麻醉未清醒、末梢循环不良、感觉障碍等患者使用热水袋时，水温应调节在 50℃以内，以防烫伤。（5）治疗时间不宜超过 30 分钟，以防发生不良反应，如为保暖而持续使用，应及时更换热水，并做好交接班工作。（6）炎症部位热敷时，热水袋灌水 1/3 满，以防压力过大，引起疼痛。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【健康教育】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（1）向患者及家属解释使用热水袋的目的、作用和方法。（2）说明使用热水袋的注意事项及应达到的治疗效果。</a:t>
            </a: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（其它干热</a:t>
            </a: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疗法</a:t>
            </a: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详见书籍）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68022" y="1644382"/>
            <a:ext cx="349858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九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生命体征的评估及护理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90570" y="1644382"/>
            <a:ext cx="3698922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　患者的清洁护理</a:t>
              </a:r>
              <a:endParaRPr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68022" y="2553957"/>
            <a:ext cx="349858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一章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饮食护理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90570" y="2553957"/>
            <a:ext cx="3698922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二章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排泄护理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68022" y="3472028"/>
            <a:ext cx="349858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三章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标本采集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90570" y="3463138"/>
            <a:ext cx="3698922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四章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冷热疗法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08027" y="4401427"/>
            <a:ext cx="349858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五章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病情观察和危重患者的抢救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90747" y="4372458"/>
            <a:ext cx="3498580" cy="540000"/>
            <a:chOff x="1397186" y="3857714"/>
            <a:chExt cx="4055189" cy="549605"/>
          </a:xfrm>
        </p:grpSpPr>
        <p:sp>
          <p:nvSpPr>
            <p:cNvPr id="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六章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临终患者的护理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63907" y="5330673"/>
            <a:ext cx="3498580" cy="540000"/>
            <a:chOff x="1397186" y="3857714"/>
            <a:chExt cx="4055189" cy="549605"/>
          </a:xfrm>
        </p:grpSpPr>
        <p:sp>
          <p:nvSpPr>
            <p:cNvPr id="8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七章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医疗和护理文件书写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单元十四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冷热疗法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知识目标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650875" y="4000500"/>
            <a:ext cx="3168015" cy="215582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 smtClean="0"/>
              <a:t>1. 能够记住冷热疗法、继发效应的概念；准确说出冷热疗法的目的与禁忌症。</a:t>
            </a:r>
            <a:endParaRPr sz="1600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 smtClean="0"/>
              <a:t>2. 知道冰袋（囊）、冰帽、冷湿敷、乙醇拭浴、热水袋、热湿敷、烤灯、热水坐浴、温水浸泡的操作目的及方法。</a:t>
            </a:r>
            <a:endParaRPr sz="1600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4849495" y="4088765"/>
            <a:ext cx="2760345" cy="68135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/>
              <a:t>在模拟的环境下能正确实施乙醇拭浴法。</a:t>
            </a:r>
            <a:endParaRPr lang="zh-CN" altLang="en-US" sz="1600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618105" cy="68135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/>
              <a:t>能够防范冷热疗法实施中存在的危险。</a:t>
            </a:r>
            <a:endParaRPr lang="zh-CN" altLang="en-US" sz="1600" dirty="0" smtClean="0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38442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047875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冷疗法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" name="组合 23"/>
          <p:cNvGrpSpPr/>
          <p:nvPr/>
        </p:nvGrpSpPr>
        <p:grpSpPr>
          <a:xfrm>
            <a:off x="1025525" y="1928813"/>
            <a:ext cx="10144125" cy="4008437"/>
            <a:chOff x="2292" y="3490"/>
            <a:chExt cx="14616" cy="6116"/>
          </a:xfrm>
        </p:grpSpPr>
        <p:cxnSp>
          <p:nvCxnSpPr>
            <p:cNvPr id="10" name="直接箭头连接符 9"/>
            <p:cNvCxnSpPr/>
            <p:nvPr>
              <p:custDataLst>
                <p:tags r:id="rId1"/>
              </p:custDataLst>
            </p:nvPr>
          </p:nvCxnSpPr>
          <p:spPr>
            <a:xfrm>
              <a:off x="2292" y="6548"/>
              <a:ext cx="14616" cy="0"/>
            </a:xfrm>
            <a:prstGeom prst="straightConnector1">
              <a:avLst/>
            </a:prstGeom>
            <a:ln w="25400">
              <a:solidFill>
                <a:srgbClr val="2196F3"/>
              </a:solidFill>
              <a:tailEnd type="triangle"/>
            </a:ln>
          </p:spPr>
          <p:style>
            <a:lnRef idx="1">
              <a:srgbClr val="2196F3"/>
            </a:lnRef>
            <a:fillRef idx="0">
              <a:srgbClr val="2196F3"/>
            </a:fillRef>
            <a:effectRef idx="0">
              <a:srgbClr val="2196F3"/>
            </a:effectRef>
            <a:fontRef idx="minor">
              <a:srgbClr val="222222"/>
            </a:fontRef>
          </p:style>
        </p:cxnSp>
        <p:cxnSp>
          <p:nvCxnSpPr>
            <p:cNvPr id="11" name="直接箭头连接符 10"/>
            <p:cNvCxnSpPr/>
            <p:nvPr>
              <p:custDataLst>
                <p:tags r:id="rId2"/>
              </p:custDataLst>
            </p:nvPr>
          </p:nvCxnSpPr>
          <p:spPr>
            <a:xfrm flipV="1">
              <a:off x="9600" y="3490"/>
              <a:ext cx="0" cy="6116"/>
            </a:xfrm>
            <a:prstGeom prst="straightConnector1">
              <a:avLst/>
            </a:prstGeom>
            <a:ln w="25400">
              <a:solidFill>
                <a:srgbClr val="2196F3"/>
              </a:solidFill>
              <a:tailEnd type="triangle"/>
            </a:ln>
          </p:spPr>
          <p:style>
            <a:lnRef idx="1">
              <a:srgbClr val="2196F3"/>
            </a:lnRef>
            <a:fillRef idx="0">
              <a:srgbClr val="2196F3"/>
            </a:fillRef>
            <a:effectRef idx="0">
              <a:srgbClr val="2196F3"/>
            </a:effectRef>
            <a:fontRef idx="minor">
              <a:srgbClr val="222222"/>
            </a:fontRef>
          </p:style>
        </p:cxnSp>
        <p:sp>
          <p:nvSpPr>
            <p:cNvPr id="12" name="矩形 11"/>
            <p:cNvSpPr/>
            <p:nvPr>
              <p:custDataLst>
                <p:tags r:id="rId3"/>
              </p:custDataLst>
            </p:nvPr>
          </p:nvSpPr>
          <p:spPr>
            <a:xfrm>
              <a:off x="3010" y="3846"/>
              <a:ext cx="5759" cy="2184"/>
            </a:xfrm>
            <a:prstGeom prst="rect">
              <a:avLst/>
            </a:prstGeom>
            <a:solidFill>
              <a:srgbClr val="FFFFFF"/>
            </a:solidFill>
            <a:ln w="28575">
              <a:noFill/>
            </a:ln>
            <a:effectLst>
              <a:outerShdw blurRad="76200" dist="38100" dir="5400000" algn="t" rotWithShape="0">
                <a:srgbClr val="2196F3">
                  <a:alpha val="60000"/>
                </a:srgbClr>
              </a:outerShdw>
            </a:effectLst>
          </p:spPr>
          <p:style>
            <a:lnRef idx="2">
              <a:srgbClr val="2196F3">
                <a:shade val="50000"/>
              </a:srgbClr>
            </a:lnRef>
            <a:fillRef idx="1">
              <a:srgbClr val="2196F3"/>
            </a:fillRef>
            <a:effectRef idx="0">
              <a:srgbClr val="2196F3"/>
            </a:effectRef>
            <a:fontRef idx="minor">
              <a:srgbClr val="FFFFFF"/>
            </a:fontRef>
          </p:style>
          <p:txBody>
            <a:bodyPr rtlCol="0" anchor="ctr"/>
            <a:p>
              <a:pPr algn="ctr" fontAlgn="base"/>
              <a:endParaRPr kumimoji="1" lang="zh-CN" altLang="en-US" strike="noStrike" noProof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4"/>
              </p:custDataLst>
            </p:nvPr>
          </p:nvSpPr>
          <p:spPr>
            <a:xfrm>
              <a:off x="3317" y="3846"/>
              <a:ext cx="4382" cy="657"/>
            </a:xfrm>
            <a:prstGeom prst="rect">
              <a:avLst/>
            </a:prstGeom>
            <a:noFill/>
          </p:spPr>
          <p:txBody>
            <a:bodyPr wrap="square" bIns="0" rtlCol="0" anchor="b" anchorCtr="0">
              <a:noAutofit/>
            </a:bodyPr>
            <a:p>
              <a:pPr algn="just">
                <a:lnSpc>
                  <a:spcPct val="120000"/>
                </a:lnSpc>
              </a:pPr>
              <a:r>
                <a:rPr sz="1600" b="1" spc="200" noProof="1" dirty="0">
                  <a:solidFill>
                    <a:srgbClr val="2E75B6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（一）减轻局部充血或出血</a:t>
              </a:r>
              <a:endParaRPr sz="1600" b="1" spc="200" noProof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5"/>
              </p:custDataLst>
            </p:nvPr>
          </p:nvSpPr>
          <p:spPr>
            <a:xfrm>
              <a:off x="3318" y="4545"/>
              <a:ext cx="5304" cy="142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marR="0" algn="just" defTabSz="914400">
                <a:lnSpc>
                  <a:spcPct val="120000"/>
                </a:lnSpc>
                <a:buClrTx/>
                <a:buSzTx/>
                <a:buFontTx/>
                <a:defRPr/>
              </a:pPr>
              <a:r>
                <a:rPr lang="zh-CN" altLang="en-US" sz="1200" b="1" spc="150" noProof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Calibri" panose="020F0502020204030204" pitchFamily="34" charset="0"/>
                </a:rPr>
                <a:t>冷疗可使局部毛细血管收缩，毛细血管通透性降低，减轻局部组织的充血和水肿；冷疗还可使血液循环减慢，血液黏稠度增加，有利于血液凝固而控制出血。</a:t>
              </a:r>
              <a:endParaRPr lang="zh-CN" altLang="en-US" sz="1200" b="1" spc="150" noProof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16" name="矩形 15"/>
            <p:cNvSpPr/>
            <p:nvPr>
              <p:custDataLst>
                <p:tags r:id="rId6"/>
              </p:custDataLst>
            </p:nvPr>
          </p:nvSpPr>
          <p:spPr>
            <a:xfrm>
              <a:off x="10429" y="3846"/>
              <a:ext cx="5759" cy="2184"/>
            </a:xfrm>
            <a:prstGeom prst="rect">
              <a:avLst/>
            </a:prstGeom>
            <a:solidFill>
              <a:srgbClr val="FFFFFF"/>
            </a:solidFill>
            <a:ln w="28575">
              <a:noFill/>
            </a:ln>
            <a:effectLst>
              <a:outerShdw blurRad="76200" dist="38100" dir="5400000" algn="t" rotWithShape="0">
                <a:srgbClr val="2196F3">
                  <a:alpha val="60000"/>
                </a:srgbClr>
              </a:outerShdw>
            </a:effectLst>
          </p:spPr>
          <p:style>
            <a:lnRef idx="2">
              <a:srgbClr val="2196F3">
                <a:shade val="50000"/>
              </a:srgbClr>
            </a:lnRef>
            <a:fillRef idx="1">
              <a:srgbClr val="2196F3"/>
            </a:fillRef>
            <a:effectRef idx="0">
              <a:srgbClr val="2196F3"/>
            </a:effectRef>
            <a:fontRef idx="minor">
              <a:srgbClr val="FFFFFF"/>
            </a:fontRef>
          </p:style>
          <p:txBody>
            <a:bodyPr rtlCol="0" anchor="ctr"/>
            <a:p>
              <a:pPr algn="ctr" fontAlgn="base"/>
              <a:endParaRPr kumimoji="1" lang="zh-CN" altLang="en-US" strike="noStrike" noProof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7"/>
              </p:custDataLst>
            </p:nvPr>
          </p:nvSpPr>
          <p:spPr>
            <a:xfrm>
              <a:off x="10735" y="3846"/>
              <a:ext cx="3374" cy="657"/>
            </a:xfrm>
            <a:prstGeom prst="rect">
              <a:avLst/>
            </a:prstGeom>
            <a:noFill/>
          </p:spPr>
          <p:txBody>
            <a:bodyPr wrap="square" bIns="0" rtlCol="0" anchor="b" anchorCtr="0">
              <a:normAutofit/>
            </a:bodyPr>
            <a:p>
              <a:pPr marL="360045" indent="-360045" algn="just" fontAlgn="ctr">
                <a:lnSpc>
                  <a:spcPct val="140000"/>
                </a:lnSpc>
                <a:spcBef>
                  <a:spcPts val="1000"/>
                </a:spcBef>
                <a:spcAft>
                  <a:spcPts val="0"/>
                </a:spcAft>
                <a:buSzPct val="100000"/>
                <a:buFont typeface="Wingdings" panose="05000000000000000000" charset="0"/>
              </a:pPr>
              <a:r>
                <a:rPr sz="1600" b="1" spc="200" noProof="1" dirty="0">
                  <a:solidFill>
                    <a:srgbClr val="2E75B6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（二）减轻疼痛</a:t>
              </a:r>
              <a:endParaRPr sz="1600" b="1" spc="200" noProof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>
            <a:xfrm>
              <a:off x="10736" y="4545"/>
              <a:ext cx="5405" cy="129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just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1200" b="1" spc="150" noProof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Calibri" panose="020F0502020204030204" pitchFamily="34" charset="0"/>
                </a:rPr>
                <a:t>冷疗可抑制组织细胞的活动，降低神经末梢的敏感性，从而减轻疼痛；同时，冷疗使血管收缩，渗出减少，局部组织内的张力减轻，起到减轻疼痛的作用。</a:t>
              </a:r>
              <a:endParaRPr lang="zh-CN" altLang="en-US" sz="1200" b="1" spc="150" noProof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29" name="矩形 28"/>
            <p:cNvSpPr/>
            <p:nvPr>
              <p:custDataLst>
                <p:tags r:id="rId9"/>
              </p:custDataLst>
            </p:nvPr>
          </p:nvSpPr>
          <p:spPr>
            <a:xfrm>
              <a:off x="3010" y="7100"/>
              <a:ext cx="5759" cy="2184"/>
            </a:xfrm>
            <a:prstGeom prst="rect">
              <a:avLst/>
            </a:prstGeom>
            <a:solidFill>
              <a:srgbClr val="FFFFFF"/>
            </a:solidFill>
            <a:ln w="28575">
              <a:noFill/>
            </a:ln>
            <a:effectLst>
              <a:outerShdw blurRad="76200" dist="38100" dir="5400000" algn="t" rotWithShape="0">
                <a:srgbClr val="2196F3">
                  <a:alpha val="60000"/>
                </a:srgbClr>
              </a:outerShdw>
            </a:effectLst>
          </p:spPr>
          <p:style>
            <a:lnRef idx="2">
              <a:srgbClr val="2196F3">
                <a:shade val="50000"/>
              </a:srgbClr>
            </a:lnRef>
            <a:fillRef idx="1">
              <a:srgbClr val="2196F3"/>
            </a:fillRef>
            <a:effectRef idx="0">
              <a:srgbClr val="2196F3"/>
            </a:effectRef>
            <a:fontRef idx="minor">
              <a:srgbClr val="FFFFFF"/>
            </a:fontRef>
          </p:style>
          <p:txBody>
            <a:bodyPr rtlCol="0" anchor="ctr"/>
            <a:p>
              <a:pPr algn="ctr" fontAlgn="base"/>
              <a:endParaRPr kumimoji="1" lang="zh-CN" altLang="en-US" strike="noStrike" noProof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文本框 29"/>
            <p:cNvSpPr txBox="1"/>
            <p:nvPr>
              <p:custDataLst>
                <p:tags r:id="rId10"/>
              </p:custDataLst>
            </p:nvPr>
          </p:nvSpPr>
          <p:spPr>
            <a:xfrm>
              <a:off x="3317" y="7100"/>
              <a:ext cx="3374" cy="657"/>
            </a:xfrm>
            <a:prstGeom prst="rect">
              <a:avLst/>
            </a:prstGeom>
            <a:noFill/>
          </p:spPr>
          <p:txBody>
            <a:bodyPr wrap="square" bIns="0" rtlCol="0" anchor="b" anchorCtr="0">
              <a:normAutofit/>
            </a:bodyPr>
            <a:p>
              <a:pPr algn="just">
                <a:lnSpc>
                  <a:spcPct val="120000"/>
                </a:lnSpc>
              </a:pPr>
              <a:r>
                <a:rPr kumimoji="1" lang="zh-CN" altLang="en-US" sz="1600" b="1" spc="200" noProof="1" dirty="0">
                  <a:solidFill>
                    <a:srgbClr val="2E75B6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（三）控制炎症扩散</a:t>
              </a:r>
              <a:endParaRPr kumimoji="1" lang="zh-CN" altLang="en-US" sz="1600" b="1" spc="200" noProof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1" name="文本框 30"/>
            <p:cNvSpPr txBox="1"/>
            <p:nvPr>
              <p:custDataLst>
                <p:tags r:id="rId11"/>
              </p:custDataLst>
            </p:nvPr>
          </p:nvSpPr>
          <p:spPr>
            <a:xfrm>
              <a:off x="3318" y="7799"/>
              <a:ext cx="5304" cy="1426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p>
              <a:pPr algn="just">
                <a:lnSpc>
                  <a:spcPct val="120000"/>
                </a:lnSpc>
                <a:buFont typeface="Arial" panose="020B0604020202020204" pitchFamily="34" charset="0"/>
              </a:pPr>
              <a:r>
                <a:rPr kumimoji="1" lang="zh-CN" altLang="en-US" sz="1200" b="1" spc="150" noProof="1" dirty="0">
                  <a:solidFill>
                    <a:srgbClr val="222222">
                      <a:lumMod val="75000"/>
                      <a:lumOff val="2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冷疗可使局部血管收缩，血流减少，降低细胞的新陈代谢和细菌的活力，从而控制炎症扩散适用于炎症早期。</a:t>
              </a:r>
              <a:endParaRPr kumimoji="1" lang="zh-CN" altLang="en-US" sz="1200" b="1" spc="150" noProof="1" dirty="0">
                <a:solidFill>
                  <a:srgbClr val="222222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12"/>
              </p:custDataLst>
            </p:nvPr>
          </p:nvSpPr>
          <p:spPr>
            <a:xfrm>
              <a:off x="10429" y="7100"/>
              <a:ext cx="5759" cy="2184"/>
            </a:xfrm>
            <a:prstGeom prst="rect">
              <a:avLst/>
            </a:prstGeom>
            <a:solidFill>
              <a:srgbClr val="FFFFFF"/>
            </a:solidFill>
            <a:ln w="28575">
              <a:noFill/>
            </a:ln>
            <a:effectLst>
              <a:outerShdw blurRad="76200" dist="38100" dir="5400000" algn="t" rotWithShape="0">
                <a:srgbClr val="2196F3">
                  <a:alpha val="60000"/>
                </a:srgbClr>
              </a:outerShdw>
            </a:effectLst>
          </p:spPr>
          <p:style>
            <a:lnRef idx="2">
              <a:srgbClr val="2196F3">
                <a:shade val="50000"/>
              </a:srgbClr>
            </a:lnRef>
            <a:fillRef idx="1">
              <a:srgbClr val="2196F3"/>
            </a:fillRef>
            <a:effectRef idx="0">
              <a:srgbClr val="2196F3"/>
            </a:effectRef>
            <a:fontRef idx="minor">
              <a:srgbClr val="FFFFFF"/>
            </a:fontRef>
          </p:style>
          <p:txBody>
            <a:bodyPr rtlCol="0" anchor="ctr"/>
            <a:p>
              <a:pPr algn="ctr" fontAlgn="base"/>
              <a:endParaRPr kumimoji="1" lang="zh-CN" altLang="en-US" strike="noStrike" noProof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文本框 25"/>
            <p:cNvSpPr txBox="1"/>
            <p:nvPr>
              <p:custDataLst>
                <p:tags r:id="rId13"/>
              </p:custDataLst>
            </p:nvPr>
          </p:nvSpPr>
          <p:spPr>
            <a:xfrm>
              <a:off x="10735" y="7100"/>
              <a:ext cx="3374" cy="657"/>
            </a:xfrm>
            <a:prstGeom prst="rect">
              <a:avLst/>
            </a:prstGeom>
            <a:noFill/>
          </p:spPr>
          <p:txBody>
            <a:bodyPr wrap="square" bIns="0" rtlCol="0" anchor="b" anchorCtr="0">
              <a:normAutofit/>
            </a:bodyPr>
            <a:p>
              <a:pPr algn="just">
                <a:lnSpc>
                  <a:spcPct val="120000"/>
                </a:lnSpc>
              </a:pPr>
              <a:r>
                <a:rPr kumimoji="1" lang="zh-CN" altLang="en-US" sz="1600" b="1" spc="200" noProof="1" dirty="0">
                  <a:solidFill>
                    <a:srgbClr val="2E75B6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（四）降温</a:t>
              </a:r>
              <a:endParaRPr kumimoji="1" lang="zh-CN" altLang="en-US" sz="1600" b="1" spc="200" noProof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文本框 26"/>
            <p:cNvSpPr txBox="1"/>
            <p:nvPr>
              <p:custDataLst>
                <p:tags r:id="rId14"/>
              </p:custDataLst>
            </p:nvPr>
          </p:nvSpPr>
          <p:spPr>
            <a:xfrm>
              <a:off x="10736" y="7799"/>
              <a:ext cx="5405" cy="1297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p>
              <a:pPr algn="just">
                <a:lnSpc>
                  <a:spcPct val="120000"/>
                </a:lnSpc>
                <a:buFont typeface="Arial" panose="020B0604020202020204" pitchFamily="34" charset="0"/>
              </a:pPr>
              <a:r>
                <a:rPr kumimoji="1" lang="zh-CN" altLang="en-US" sz="1200" b="1" spc="150" noProof="1" dirty="0">
                  <a:solidFill>
                    <a:srgbClr val="222222">
                      <a:lumMod val="75000"/>
                      <a:lumOff val="2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制冷物直接与皮肤接触，通过传导与蒸发散热，从而降低体温，使患者舒适。</a:t>
              </a:r>
              <a:endParaRPr kumimoji="1" lang="zh-CN" altLang="en-US" sz="1200" b="1" spc="150" noProof="1" dirty="0">
                <a:solidFill>
                  <a:srgbClr val="222222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5"/>
            </p:custDataLst>
          </p:nvPr>
        </p:nvSpPr>
        <p:spPr>
          <a:xfrm>
            <a:off x="193942" y="58649"/>
            <a:ext cx="315277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一、冷疗的目的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" name="组合 60"/>
          <p:cNvGrpSpPr/>
          <p:nvPr/>
        </p:nvGrpSpPr>
        <p:grpSpPr>
          <a:xfrm>
            <a:off x="2070100" y="1957070"/>
            <a:ext cx="2079625" cy="1595438"/>
            <a:chOff x="3200" y="3624"/>
            <a:chExt cx="3276" cy="2513"/>
          </a:xfrm>
        </p:grpSpPr>
        <p:sp>
          <p:nvSpPr>
            <p:cNvPr id="51" name="任意多边形 50"/>
            <p:cNvSpPr/>
            <p:nvPr>
              <p:custDataLst>
                <p:tags r:id="rId1"/>
              </p:custDataLst>
            </p:nvPr>
          </p:nvSpPr>
          <p:spPr>
            <a:xfrm>
              <a:off x="3200" y="3915"/>
              <a:ext cx="3276" cy="557"/>
            </a:xfrm>
            <a:custGeom>
              <a:avLst/>
              <a:gdLst>
                <a:gd name="connsiteX0" fmla="*/ 1738223 w 2130725"/>
                <a:gd name="connsiteY0" fmla="*/ 60387 h 362309"/>
                <a:gd name="connsiteX1" fmla="*/ 1621767 w 2130725"/>
                <a:gd name="connsiteY1" fmla="*/ 176843 h 362309"/>
                <a:gd name="connsiteX2" fmla="*/ 1738223 w 2130725"/>
                <a:gd name="connsiteY2" fmla="*/ 293299 h 362309"/>
                <a:gd name="connsiteX3" fmla="*/ 1854679 w 2130725"/>
                <a:gd name="connsiteY3" fmla="*/ 176843 h 362309"/>
                <a:gd name="connsiteX4" fmla="*/ 1738223 w 2130725"/>
                <a:gd name="connsiteY4" fmla="*/ 60387 h 362309"/>
                <a:gd name="connsiteX5" fmla="*/ 392502 w 2130725"/>
                <a:gd name="connsiteY5" fmla="*/ 60387 h 362309"/>
                <a:gd name="connsiteX6" fmla="*/ 276046 w 2130725"/>
                <a:gd name="connsiteY6" fmla="*/ 176843 h 362309"/>
                <a:gd name="connsiteX7" fmla="*/ 392502 w 2130725"/>
                <a:gd name="connsiteY7" fmla="*/ 293299 h 362309"/>
                <a:gd name="connsiteX8" fmla="*/ 508958 w 2130725"/>
                <a:gd name="connsiteY8" fmla="*/ 176843 h 362309"/>
                <a:gd name="connsiteX9" fmla="*/ 392502 w 2130725"/>
                <a:gd name="connsiteY9" fmla="*/ 60387 h 362309"/>
                <a:gd name="connsiteX10" fmla="*/ 0 w 2130725"/>
                <a:gd name="connsiteY10" fmla="*/ 0 h 362309"/>
                <a:gd name="connsiteX11" fmla="*/ 2130725 w 2130725"/>
                <a:gd name="connsiteY11" fmla="*/ 0 h 362309"/>
                <a:gd name="connsiteX12" fmla="*/ 2130725 w 2130725"/>
                <a:gd name="connsiteY12" fmla="*/ 362309 h 362309"/>
                <a:gd name="connsiteX13" fmla="*/ 0 w 2130725"/>
                <a:gd name="connsiteY13" fmla="*/ 362309 h 362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30725" h="362309">
                  <a:moveTo>
                    <a:pt x="1738223" y="60387"/>
                  </a:moveTo>
                  <a:cubicBezTo>
                    <a:pt x="1673906" y="60387"/>
                    <a:pt x="1621767" y="112526"/>
                    <a:pt x="1621767" y="176843"/>
                  </a:cubicBezTo>
                  <a:cubicBezTo>
                    <a:pt x="1621767" y="241160"/>
                    <a:pt x="1673906" y="293299"/>
                    <a:pt x="1738223" y="293299"/>
                  </a:cubicBezTo>
                  <a:cubicBezTo>
                    <a:pt x="1802540" y="293299"/>
                    <a:pt x="1854679" y="241160"/>
                    <a:pt x="1854679" y="176843"/>
                  </a:cubicBezTo>
                  <a:cubicBezTo>
                    <a:pt x="1854679" y="112526"/>
                    <a:pt x="1802540" y="60387"/>
                    <a:pt x="1738223" y="60387"/>
                  </a:cubicBezTo>
                  <a:close/>
                  <a:moveTo>
                    <a:pt x="392502" y="60387"/>
                  </a:moveTo>
                  <a:cubicBezTo>
                    <a:pt x="328185" y="60387"/>
                    <a:pt x="276046" y="112526"/>
                    <a:pt x="276046" y="176843"/>
                  </a:cubicBezTo>
                  <a:cubicBezTo>
                    <a:pt x="276046" y="241160"/>
                    <a:pt x="328185" y="293299"/>
                    <a:pt x="392502" y="293299"/>
                  </a:cubicBezTo>
                  <a:cubicBezTo>
                    <a:pt x="456819" y="293299"/>
                    <a:pt x="508958" y="241160"/>
                    <a:pt x="508958" y="176843"/>
                  </a:cubicBezTo>
                  <a:cubicBezTo>
                    <a:pt x="508958" y="112526"/>
                    <a:pt x="456819" y="60387"/>
                    <a:pt x="392502" y="60387"/>
                  </a:cubicBezTo>
                  <a:close/>
                  <a:moveTo>
                    <a:pt x="0" y="0"/>
                  </a:moveTo>
                  <a:lnTo>
                    <a:pt x="2130725" y="0"/>
                  </a:lnTo>
                  <a:lnTo>
                    <a:pt x="2130725" y="362309"/>
                  </a:lnTo>
                  <a:lnTo>
                    <a:pt x="0" y="362309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lnSpcReduction="10000"/>
            </a:bodyPr>
            <a:p>
              <a:pPr algn="ctr" fontAlgn="base"/>
              <a:r>
                <a:rPr lang="en-US" altLang="zh-CN" strike="noStrike" noProof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rPr>
                <a:t>A</a:t>
              </a:r>
              <a:endParaRPr lang="en-US" altLang="zh-CN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8" name="矩形 77"/>
            <p:cNvSpPr/>
            <p:nvPr>
              <p:custDataLst>
                <p:tags r:id="rId2"/>
              </p:custDataLst>
            </p:nvPr>
          </p:nvSpPr>
          <p:spPr>
            <a:xfrm>
              <a:off x="3200" y="4472"/>
              <a:ext cx="3276" cy="1664"/>
            </a:xfrm>
            <a:prstGeom prst="rect">
              <a:avLst/>
            </a:prstGeom>
            <a:solidFill>
              <a:srgbClr val="1F74AD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46800" rtlCol="0" anchor="ctr">
              <a:normAutofit/>
            </a:bodyPr>
            <a:p>
              <a:pPr algn="ctr" fontAlgn="base">
                <a:lnSpc>
                  <a:spcPct val="120000"/>
                </a:lnSpc>
              </a:pPr>
              <a:endParaRPr lang="zh-CN" altLang="en-US" sz="1400" strike="noStrike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9" name="圆角矩形 78"/>
            <p:cNvSpPr/>
            <p:nvPr>
              <p:custDataLst>
                <p:tags r:id="rId3"/>
              </p:custDataLst>
            </p:nvPr>
          </p:nvSpPr>
          <p:spPr>
            <a:xfrm>
              <a:off x="3684" y="3623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1F74AD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0" name="圆角矩形 79"/>
            <p:cNvSpPr/>
            <p:nvPr>
              <p:custDataLst>
                <p:tags r:id="rId4"/>
              </p:custDataLst>
            </p:nvPr>
          </p:nvSpPr>
          <p:spPr>
            <a:xfrm>
              <a:off x="5753" y="3623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1F74AD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2" name="文本框 51"/>
            <p:cNvSpPr txBox="1"/>
            <p:nvPr>
              <p:custDataLst>
                <p:tags r:id="rId5"/>
              </p:custDataLst>
            </p:nvPr>
          </p:nvSpPr>
          <p:spPr>
            <a:xfrm>
              <a:off x="3200" y="4538"/>
              <a:ext cx="3276" cy="1598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（一）方式</a:t>
              </a:r>
              <a:endParaRPr lang="zh-CN" altLang="en-US" sz="1400" b="1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104448" y="1947545"/>
            <a:ext cx="2079625" cy="1595438"/>
            <a:chOff x="7962" y="3624"/>
            <a:chExt cx="3276" cy="2513"/>
          </a:xfrm>
        </p:grpSpPr>
        <p:sp>
          <p:nvSpPr>
            <p:cNvPr id="50" name="任意多边形 49"/>
            <p:cNvSpPr/>
            <p:nvPr>
              <p:custDataLst>
                <p:tags r:id="rId6"/>
              </p:custDataLst>
            </p:nvPr>
          </p:nvSpPr>
          <p:spPr>
            <a:xfrm>
              <a:off x="7961" y="3915"/>
              <a:ext cx="3276" cy="557"/>
            </a:xfrm>
            <a:custGeom>
              <a:avLst/>
              <a:gdLst>
                <a:gd name="connsiteX0" fmla="*/ 1738223 w 2130725"/>
                <a:gd name="connsiteY0" fmla="*/ 60387 h 362309"/>
                <a:gd name="connsiteX1" fmla="*/ 1621767 w 2130725"/>
                <a:gd name="connsiteY1" fmla="*/ 176843 h 362309"/>
                <a:gd name="connsiteX2" fmla="*/ 1738223 w 2130725"/>
                <a:gd name="connsiteY2" fmla="*/ 293299 h 362309"/>
                <a:gd name="connsiteX3" fmla="*/ 1854679 w 2130725"/>
                <a:gd name="connsiteY3" fmla="*/ 176843 h 362309"/>
                <a:gd name="connsiteX4" fmla="*/ 1738223 w 2130725"/>
                <a:gd name="connsiteY4" fmla="*/ 60387 h 362309"/>
                <a:gd name="connsiteX5" fmla="*/ 392502 w 2130725"/>
                <a:gd name="connsiteY5" fmla="*/ 60387 h 362309"/>
                <a:gd name="connsiteX6" fmla="*/ 276046 w 2130725"/>
                <a:gd name="connsiteY6" fmla="*/ 176843 h 362309"/>
                <a:gd name="connsiteX7" fmla="*/ 392502 w 2130725"/>
                <a:gd name="connsiteY7" fmla="*/ 293299 h 362309"/>
                <a:gd name="connsiteX8" fmla="*/ 508958 w 2130725"/>
                <a:gd name="connsiteY8" fmla="*/ 176843 h 362309"/>
                <a:gd name="connsiteX9" fmla="*/ 392502 w 2130725"/>
                <a:gd name="connsiteY9" fmla="*/ 60387 h 362309"/>
                <a:gd name="connsiteX10" fmla="*/ 0 w 2130725"/>
                <a:gd name="connsiteY10" fmla="*/ 0 h 362309"/>
                <a:gd name="connsiteX11" fmla="*/ 2130725 w 2130725"/>
                <a:gd name="connsiteY11" fmla="*/ 0 h 362309"/>
                <a:gd name="connsiteX12" fmla="*/ 2130725 w 2130725"/>
                <a:gd name="connsiteY12" fmla="*/ 362309 h 362309"/>
                <a:gd name="connsiteX13" fmla="*/ 0 w 2130725"/>
                <a:gd name="connsiteY13" fmla="*/ 362309 h 362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30725" h="362309">
                  <a:moveTo>
                    <a:pt x="1738223" y="60387"/>
                  </a:moveTo>
                  <a:cubicBezTo>
                    <a:pt x="1673906" y="60387"/>
                    <a:pt x="1621767" y="112526"/>
                    <a:pt x="1621767" y="176843"/>
                  </a:cubicBezTo>
                  <a:cubicBezTo>
                    <a:pt x="1621767" y="241160"/>
                    <a:pt x="1673906" y="293299"/>
                    <a:pt x="1738223" y="293299"/>
                  </a:cubicBezTo>
                  <a:cubicBezTo>
                    <a:pt x="1802540" y="293299"/>
                    <a:pt x="1854679" y="241160"/>
                    <a:pt x="1854679" y="176843"/>
                  </a:cubicBezTo>
                  <a:cubicBezTo>
                    <a:pt x="1854679" y="112526"/>
                    <a:pt x="1802540" y="60387"/>
                    <a:pt x="1738223" y="60387"/>
                  </a:cubicBezTo>
                  <a:close/>
                  <a:moveTo>
                    <a:pt x="392502" y="60387"/>
                  </a:moveTo>
                  <a:cubicBezTo>
                    <a:pt x="328185" y="60387"/>
                    <a:pt x="276046" y="112526"/>
                    <a:pt x="276046" y="176843"/>
                  </a:cubicBezTo>
                  <a:cubicBezTo>
                    <a:pt x="276046" y="241160"/>
                    <a:pt x="328185" y="293299"/>
                    <a:pt x="392502" y="293299"/>
                  </a:cubicBezTo>
                  <a:cubicBezTo>
                    <a:pt x="456819" y="293299"/>
                    <a:pt x="508958" y="241160"/>
                    <a:pt x="508958" y="176843"/>
                  </a:cubicBezTo>
                  <a:cubicBezTo>
                    <a:pt x="508958" y="112526"/>
                    <a:pt x="456819" y="60387"/>
                    <a:pt x="392502" y="60387"/>
                  </a:cubicBezTo>
                  <a:close/>
                  <a:moveTo>
                    <a:pt x="0" y="0"/>
                  </a:moveTo>
                  <a:lnTo>
                    <a:pt x="2130725" y="0"/>
                  </a:lnTo>
                  <a:lnTo>
                    <a:pt x="2130725" y="362309"/>
                  </a:lnTo>
                  <a:lnTo>
                    <a:pt x="0" y="362309"/>
                  </a:lnTo>
                  <a:close/>
                </a:path>
              </a:pathLst>
            </a:custGeom>
            <a:solidFill>
              <a:srgbClr val="3498DB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lnSpcReduction="10000"/>
            </a:bodyPr>
            <a:p>
              <a:pPr algn="ctr" fontAlgn="base"/>
              <a:r>
                <a:rPr lang="en-US" altLang="zh-CN" strike="noStrike" noProof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rPr>
                <a:t>B</a:t>
              </a:r>
              <a:endParaRPr lang="en-US" altLang="zh-CN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5" name="矩形 54"/>
            <p:cNvSpPr/>
            <p:nvPr>
              <p:custDataLst>
                <p:tags r:id="rId7"/>
              </p:custDataLst>
            </p:nvPr>
          </p:nvSpPr>
          <p:spPr>
            <a:xfrm>
              <a:off x="7961" y="4472"/>
              <a:ext cx="3276" cy="1664"/>
            </a:xfrm>
            <a:prstGeom prst="rect">
              <a:avLst/>
            </a:prstGeom>
            <a:solidFill>
              <a:srgbClr val="3498DB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46800" rtlCol="0" anchor="ctr">
              <a:normAutofit/>
            </a:bodyPr>
            <a:p>
              <a:pPr algn="ctr" fontAlgn="base">
                <a:lnSpc>
                  <a:spcPct val="120000"/>
                </a:lnSpc>
              </a:pPr>
              <a:endParaRPr lang="zh-CN" altLang="en-US" sz="1400" strike="noStrike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0" name="圆角矩形 59"/>
            <p:cNvSpPr/>
            <p:nvPr>
              <p:custDataLst>
                <p:tags r:id="rId8"/>
              </p:custDataLst>
            </p:nvPr>
          </p:nvSpPr>
          <p:spPr>
            <a:xfrm>
              <a:off x="8446" y="3623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3498DB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5" name="圆角矩形 44"/>
            <p:cNvSpPr/>
            <p:nvPr>
              <p:custDataLst>
                <p:tags r:id="rId9"/>
              </p:custDataLst>
            </p:nvPr>
          </p:nvSpPr>
          <p:spPr>
            <a:xfrm>
              <a:off x="10515" y="3623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3498DB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4" name="文本框 53"/>
            <p:cNvSpPr txBox="1"/>
            <p:nvPr>
              <p:custDataLst>
                <p:tags r:id="rId10"/>
              </p:custDataLst>
            </p:nvPr>
          </p:nvSpPr>
          <p:spPr>
            <a:xfrm>
              <a:off x="7961" y="4522"/>
              <a:ext cx="3276" cy="1598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（二）时间</a:t>
              </a:r>
              <a:endParaRPr lang="zh-CN" altLang="en-US" sz="1400" b="1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118475" y="1957070"/>
            <a:ext cx="2079625" cy="1595438"/>
            <a:chOff x="12724" y="3624"/>
            <a:chExt cx="3276" cy="2513"/>
          </a:xfrm>
        </p:grpSpPr>
        <p:sp>
          <p:nvSpPr>
            <p:cNvPr id="41" name="任意多边形 40"/>
            <p:cNvSpPr/>
            <p:nvPr>
              <p:custDataLst>
                <p:tags r:id="rId11"/>
              </p:custDataLst>
            </p:nvPr>
          </p:nvSpPr>
          <p:spPr>
            <a:xfrm>
              <a:off x="12723" y="3915"/>
              <a:ext cx="3276" cy="557"/>
            </a:xfrm>
            <a:custGeom>
              <a:avLst/>
              <a:gdLst>
                <a:gd name="connsiteX0" fmla="*/ 1738223 w 2130725"/>
                <a:gd name="connsiteY0" fmla="*/ 60387 h 362309"/>
                <a:gd name="connsiteX1" fmla="*/ 1621767 w 2130725"/>
                <a:gd name="connsiteY1" fmla="*/ 176843 h 362309"/>
                <a:gd name="connsiteX2" fmla="*/ 1738223 w 2130725"/>
                <a:gd name="connsiteY2" fmla="*/ 293299 h 362309"/>
                <a:gd name="connsiteX3" fmla="*/ 1854679 w 2130725"/>
                <a:gd name="connsiteY3" fmla="*/ 176843 h 362309"/>
                <a:gd name="connsiteX4" fmla="*/ 1738223 w 2130725"/>
                <a:gd name="connsiteY4" fmla="*/ 60387 h 362309"/>
                <a:gd name="connsiteX5" fmla="*/ 392502 w 2130725"/>
                <a:gd name="connsiteY5" fmla="*/ 60387 h 362309"/>
                <a:gd name="connsiteX6" fmla="*/ 276046 w 2130725"/>
                <a:gd name="connsiteY6" fmla="*/ 176843 h 362309"/>
                <a:gd name="connsiteX7" fmla="*/ 392502 w 2130725"/>
                <a:gd name="connsiteY7" fmla="*/ 293299 h 362309"/>
                <a:gd name="connsiteX8" fmla="*/ 508958 w 2130725"/>
                <a:gd name="connsiteY8" fmla="*/ 176843 h 362309"/>
                <a:gd name="connsiteX9" fmla="*/ 392502 w 2130725"/>
                <a:gd name="connsiteY9" fmla="*/ 60387 h 362309"/>
                <a:gd name="connsiteX10" fmla="*/ 0 w 2130725"/>
                <a:gd name="connsiteY10" fmla="*/ 0 h 362309"/>
                <a:gd name="connsiteX11" fmla="*/ 2130725 w 2130725"/>
                <a:gd name="connsiteY11" fmla="*/ 0 h 362309"/>
                <a:gd name="connsiteX12" fmla="*/ 2130725 w 2130725"/>
                <a:gd name="connsiteY12" fmla="*/ 362309 h 362309"/>
                <a:gd name="connsiteX13" fmla="*/ 0 w 2130725"/>
                <a:gd name="connsiteY13" fmla="*/ 362309 h 362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30725" h="362309">
                  <a:moveTo>
                    <a:pt x="1738223" y="60387"/>
                  </a:moveTo>
                  <a:cubicBezTo>
                    <a:pt x="1673906" y="60387"/>
                    <a:pt x="1621767" y="112526"/>
                    <a:pt x="1621767" y="176843"/>
                  </a:cubicBezTo>
                  <a:cubicBezTo>
                    <a:pt x="1621767" y="241160"/>
                    <a:pt x="1673906" y="293299"/>
                    <a:pt x="1738223" y="293299"/>
                  </a:cubicBezTo>
                  <a:cubicBezTo>
                    <a:pt x="1802540" y="293299"/>
                    <a:pt x="1854679" y="241160"/>
                    <a:pt x="1854679" y="176843"/>
                  </a:cubicBezTo>
                  <a:cubicBezTo>
                    <a:pt x="1854679" y="112526"/>
                    <a:pt x="1802540" y="60387"/>
                    <a:pt x="1738223" y="60387"/>
                  </a:cubicBezTo>
                  <a:close/>
                  <a:moveTo>
                    <a:pt x="392502" y="60387"/>
                  </a:moveTo>
                  <a:cubicBezTo>
                    <a:pt x="328185" y="60387"/>
                    <a:pt x="276046" y="112526"/>
                    <a:pt x="276046" y="176843"/>
                  </a:cubicBezTo>
                  <a:cubicBezTo>
                    <a:pt x="276046" y="241160"/>
                    <a:pt x="328185" y="293299"/>
                    <a:pt x="392502" y="293299"/>
                  </a:cubicBezTo>
                  <a:cubicBezTo>
                    <a:pt x="456819" y="293299"/>
                    <a:pt x="508958" y="241160"/>
                    <a:pt x="508958" y="176843"/>
                  </a:cubicBezTo>
                  <a:cubicBezTo>
                    <a:pt x="508958" y="112526"/>
                    <a:pt x="456819" y="60387"/>
                    <a:pt x="392502" y="60387"/>
                  </a:cubicBezTo>
                  <a:close/>
                  <a:moveTo>
                    <a:pt x="0" y="0"/>
                  </a:moveTo>
                  <a:lnTo>
                    <a:pt x="2130725" y="0"/>
                  </a:lnTo>
                  <a:lnTo>
                    <a:pt x="2130725" y="362309"/>
                  </a:lnTo>
                  <a:lnTo>
                    <a:pt x="0" y="362309"/>
                  </a:lnTo>
                  <a:close/>
                </a:path>
              </a:pathLst>
            </a:custGeom>
            <a:solidFill>
              <a:srgbClr val="1AA3AA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lnSpcReduction="10000"/>
            </a:bodyPr>
            <a:p>
              <a:pPr algn="ctr" fontAlgn="base"/>
              <a:r>
                <a:rPr lang="en-US" altLang="zh-CN" strike="noStrike" noProof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rPr>
                <a:t>C</a:t>
              </a:r>
              <a:endParaRPr lang="en-US" altLang="zh-CN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2" name="矩形 41"/>
            <p:cNvSpPr/>
            <p:nvPr>
              <p:custDataLst>
                <p:tags r:id="rId12"/>
              </p:custDataLst>
            </p:nvPr>
          </p:nvSpPr>
          <p:spPr>
            <a:xfrm>
              <a:off x="12723" y="4472"/>
              <a:ext cx="3276" cy="1664"/>
            </a:xfrm>
            <a:prstGeom prst="rect">
              <a:avLst/>
            </a:prstGeom>
            <a:solidFill>
              <a:srgbClr val="1AA3AA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46800" rtlCol="0" anchor="ctr">
              <a:normAutofit/>
            </a:bodyPr>
            <a:p>
              <a:pPr algn="ctr" fontAlgn="base">
                <a:lnSpc>
                  <a:spcPct val="120000"/>
                </a:lnSpc>
              </a:pPr>
              <a:endParaRPr lang="zh-CN" altLang="en-US" sz="1400" strike="noStrike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3" name="圆角矩形 42"/>
            <p:cNvSpPr/>
            <p:nvPr>
              <p:custDataLst>
                <p:tags r:id="rId13"/>
              </p:custDataLst>
            </p:nvPr>
          </p:nvSpPr>
          <p:spPr>
            <a:xfrm>
              <a:off x="13207" y="3623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1AA3AA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4" name="圆角矩形 43"/>
            <p:cNvSpPr/>
            <p:nvPr>
              <p:custDataLst>
                <p:tags r:id="rId14"/>
              </p:custDataLst>
            </p:nvPr>
          </p:nvSpPr>
          <p:spPr>
            <a:xfrm>
              <a:off x="15276" y="3623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1AA3AA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>
              <p:custDataLst>
                <p:tags r:id="rId15"/>
              </p:custDataLst>
            </p:nvPr>
          </p:nvSpPr>
          <p:spPr>
            <a:xfrm>
              <a:off x="12723" y="4522"/>
              <a:ext cx="3276" cy="1598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（三）温度</a:t>
              </a:r>
              <a:endParaRPr lang="zh-CN" altLang="en-US" sz="1400" b="1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070100" y="3654108"/>
            <a:ext cx="2079625" cy="1595437"/>
            <a:chOff x="3200" y="6297"/>
            <a:chExt cx="3276" cy="2513"/>
          </a:xfrm>
        </p:grpSpPr>
        <p:sp>
          <p:nvSpPr>
            <p:cNvPr id="82" name="任意多边形 81"/>
            <p:cNvSpPr/>
            <p:nvPr>
              <p:custDataLst>
                <p:tags r:id="rId16"/>
              </p:custDataLst>
            </p:nvPr>
          </p:nvSpPr>
          <p:spPr>
            <a:xfrm>
              <a:off x="3200" y="6588"/>
              <a:ext cx="3276" cy="557"/>
            </a:xfrm>
            <a:custGeom>
              <a:avLst/>
              <a:gdLst>
                <a:gd name="connsiteX0" fmla="*/ 1738223 w 2130725"/>
                <a:gd name="connsiteY0" fmla="*/ 60387 h 362309"/>
                <a:gd name="connsiteX1" fmla="*/ 1621767 w 2130725"/>
                <a:gd name="connsiteY1" fmla="*/ 176843 h 362309"/>
                <a:gd name="connsiteX2" fmla="*/ 1738223 w 2130725"/>
                <a:gd name="connsiteY2" fmla="*/ 293299 h 362309"/>
                <a:gd name="connsiteX3" fmla="*/ 1854679 w 2130725"/>
                <a:gd name="connsiteY3" fmla="*/ 176843 h 362309"/>
                <a:gd name="connsiteX4" fmla="*/ 1738223 w 2130725"/>
                <a:gd name="connsiteY4" fmla="*/ 60387 h 362309"/>
                <a:gd name="connsiteX5" fmla="*/ 392502 w 2130725"/>
                <a:gd name="connsiteY5" fmla="*/ 60387 h 362309"/>
                <a:gd name="connsiteX6" fmla="*/ 276046 w 2130725"/>
                <a:gd name="connsiteY6" fmla="*/ 176843 h 362309"/>
                <a:gd name="connsiteX7" fmla="*/ 392502 w 2130725"/>
                <a:gd name="connsiteY7" fmla="*/ 293299 h 362309"/>
                <a:gd name="connsiteX8" fmla="*/ 508958 w 2130725"/>
                <a:gd name="connsiteY8" fmla="*/ 176843 h 362309"/>
                <a:gd name="connsiteX9" fmla="*/ 392502 w 2130725"/>
                <a:gd name="connsiteY9" fmla="*/ 60387 h 362309"/>
                <a:gd name="connsiteX10" fmla="*/ 0 w 2130725"/>
                <a:gd name="connsiteY10" fmla="*/ 0 h 362309"/>
                <a:gd name="connsiteX11" fmla="*/ 2130725 w 2130725"/>
                <a:gd name="connsiteY11" fmla="*/ 0 h 362309"/>
                <a:gd name="connsiteX12" fmla="*/ 2130725 w 2130725"/>
                <a:gd name="connsiteY12" fmla="*/ 362309 h 362309"/>
                <a:gd name="connsiteX13" fmla="*/ 0 w 2130725"/>
                <a:gd name="connsiteY13" fmla="*/ 362309 h 362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30725" h="362309">
                  <a:moveTo>
                    <a:pt x="1738223" y="60387"/>
                  </a:moveTo>
                  <a:cubicBezTo>
                    <a:pt x="1673906" y="60387"/>
                    <a:pt x="1621767" y="112526"/>
                    <a:pt x="1621767" y="176843"/>
                  </a:cubicBezTo>
                  <a:cubicBezTo>
                    <a:pt x="1621767" y="241160"/>
                    <a:pt x="1673906" y="293299"/>
                    <a:pt x="1738223" y="293299"/>
                  </a:cubicBezTo>
                  <a:cubicBezTo>
                    <a:pt x="1802540" y="293299"/>
                    <a:pt x="1854679" y="241160"/>
                    <a:pt x="1854679" y="176843"/>
                  </a:cubicBezTo>
                  <a:cubicBezTo>
                    <a:pt x="1854679" y="112526"/>
                    <a:pt x="1802540" y="60387"/>
                    <a:pt x="1738223" y="60387"/>
                  </a:cubicBezTo>
                  <a:close/>
                  <a:moveTo>
                    <a:pt x="392502" y="60387"/>
                  </a:moveTo>
                  <a:cubicBezTo>
                    <a:pt x="328185" y="60387"/>
                    <a:pt x="276046" y="112526"/>
                    <a:pt x="276046" y="176843"/>
                  </a:cubicBezTo>
                  <a:cubicBezTo>
                    <a:pt x="276046" y="241160"/>
                    <a:pt x="328185" y="293299"/>
                    <a:pt x="392502" y="293299"/>
                  </a:cubicBezTo>
                  <a:cubicBezTo>
                    <a:pt x="456819" y="293299"/>
                    <a:pt x="508958" y="241160"/>
                    <a:pt x="508958" y="176843"/>
                  </a:cubicBezTo>
                  <a:cubicBezTo>
                    <a:pt x="508958" y="112526"/>
                    <a:pt x="456819" y="60387"/>
                    <a:pt x="392502" y="60387"/>
                  </a:cubicBezTo>
                  <a:close/>
                  <a:moveTo>
                    <a:pt x="0" y="0"/>
                  </a:moveTo>
                  <a:lnTo>
                    <a:pt x="2130725" y="0"/>
                  </a:lnTo>
                  <a:lnTo>
                    <a:pt x="2130725" y="362309"/>
                  </a:lnTo>
                  <a:lnTo>
                    <a:pt x="0" y="362309"/>
                  </a:lnTo>
                  <a:close/>
                </a:path>
              </a:pathLst>
            </a:custGeom>
            <a:solidFill>
              <a:srgbClr val="69A35B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lnSpcReduction="10000"/>
            </a:bodyPr>
            <a:p>
              <a:pPr algn="ctr" fontAlgn="base"/>
              <a:r>
                <a:rPr lang="en-US" altLang="zh-CN" strike="noStrike" noProof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rPr>
                <a:t>D</a:t>
              </a:r>
              <a:endParaRPr lang="en-US" altLang="zh-CN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3" name="矩形 82"/>
            <p:cNvSpPr/>
            <p:nvPr>
              <p:custDataLst>
                <p:tags r:id="rId17"/>
              </p:custDataLst>
            </p:nvPr>
          </p:nvSpPr>
          <p:spPr>
            <a:xfrm>
              <a:off x="3200" y="7146"/>
              <a:ext cx="3276" cy="1664"/>
            </a:xfrm>
            <a:prstGeom prst="rect">
              <a:avLst/>
            </a:prstGeom>
            <a:solidFill>
              <a:srgbClr val="69A35B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46800" rtlCol="0" anchor="ctr">
              <a:normAutofit/>
            </a:bodyPr>
            <a:p>
              <a:pPr algn="ctr" fontAlgn="base">
                <a:lnSpc>
                  <a:spcPct val="120000"/>
                </a:lnSpc>
              </a:pPr>
              <a:endParaRPr lang="zh-CN" altLang="en-US" sz="1400" strike="noStrike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4" name="圆角矩形 83"/>
            <p:cNvSpPr/>
            <p:nvPr>
              <p:custDataLst>
                <p:tags r:id="rId18"/>
              </p:custDataLst>
            </p:nvPr>
          </p:nvSpPr>
          <p:spPr>
            <a:xfrm>
              <a:off x="3684" y="6297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69A35B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5" name="圆角矩形 84"/>
            <p:cNvSpPr/>
            <p:nvPr>
              <p:custDataLst>
                <p:tags r:id="rId19"/>
              </p:custDataLst>
            </p:nvPr>
          </p:nvSpPr>
          <p:spPr>
            <a:xfrm>
              <a:off x="5753" y="6297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69A35B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7" name="文本框 56"/>
            <p:cNvSpPr txBox="1"/>
            <p:nvPr>
              <p:custDataLst>
                <p:tags r:id="rId20"/>
              </p:custDataLst>
            </p:nvPr>
          </p:nvSpPr>
          <p:spPr>
            <a:xfrm>
              <a:off x="3200" y="7196"/>
              <a:ext cx="3276" cy="1598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（四）面积</a:t>
              </a:r>
              <a:endParaRPr lang="zh-CN" altLang="en-US" sz="1400" b="1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062538" y="3656648"/>
            <a:ext cx="2079625" cy="1595437"/>
            <a:chOff x="7962" y="6297"/>
            <a:chExt cx="3276" cy="2513"/>
          </a:xfrm>
        </p:grpSpPr>
        <p:sp>
          <p:nvSpPr>
            <p:cNvPr id="72" name="任意多边形 71"/>
            <p:cNvSpPr/>
            <p:nvPr>
              <p:custDataLst>
                <p:tags r:id="rId21"/>
              </p:custDataLst>
            </p:nvPr>
          </p:nvSpPr>
          <p:spPr>
            <a:xfrm>
              <a:off x="7961" y="6588"/>
              <a:ext cx="3276" cy="557"/>
            </a:xfrm>
            <a:custGeom>
              <a:avLst/>
              <a:gdLst>
                <a:gd name="connsiteX0" fmla="*/ 1738223 w 2130725"/>
                <a:gd name="connsiteY0" fmla="*/ 60387 h 362309"/>
                <a:gd name="connsiteX1" fmla="*/ 1621767 w 2130725"/>
                <a:gd name="connsiteY1" fmla="*/ 176843 h 362309"/>
                <a:gd name="connsiteX2" fmla="*/ 1738223 w 2130725"/>
                <a:gd name="connsiteY2" fmla="*/ 293299 h 362309"/>
                <a:gd name="connsiteX3" fmla="*/ 1854679 w 2130725"/>
                <a:gd name="connsiteY3" fmla="*/ 176843 h 362309"/>
                <a:gd name="connsiteX4" fmla="*/ 1738223 w 2130725"/>
                <a:gd name="connsiteY4" fmla="*/ 60387 h 362309"/>
                <a:gd name="connsiteX5" fmla="*/ 392502 w 2130725"/>
                <a:gd name="connsiteY5" fmla="*/ 60387 h 362309"/>
                <a:gd name="connsiteX6" fmla="*/ 276046 w 2130725"/>
                <a:gd name="connsiteY6" fmla="*/ 176843 h 362309"/>
                <a:gd name="connsiteX7" fmla="*/ 392502 w 2130725"/>
                <a:gd name="connsiteY7" fmla="*/ 293299 h 362309"/>
                <a:gd name="connsiteX8" fmla="*/ 508958 w 2130725"/>
                <a:gd name="connsiteY8" fmla="*/ 176843 h 362309"/>
                <a:gd name="connsiteX9" fmla="*/ 392502 w 2130725"/>
                <a:gd name="connsiteY9" fmla="*/ 60387 h 362309"/>
                <a:gd name="connsiteX10" fmla="*/ 0 w 2130725"/>
                <a:gd name="connsiteY10" fmla="*/ 0 h 362309"/>
                <a:gd name="connsiteX11" fmla="*/ 2130725 w 2130725"/>
                <a:gd name="connsiteY11" fmla="*/ 0 h 362309"/>
                <a:gd name="connsiteX12" fmla="*/ 2130725 w 2130725"/>
                <a:gd name="connsiteY12" fmla="*/ 362309 h 362309"/>
                <a:gd name="connsiteX13" fmla="*/ 0 w 2130725"/>
                <a:gd name="connsiteY13" fmla="*/ 362309 h 362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30725" h="362309">
                  <a:moveTo>
                    <a:pt x="1738223" y="60387"/>
                  </a:moveTo>
                  <a:cubicBezTo>
                    <a:pt x="1673906" y="60387"/>
                    <a:pt x="1621767" y="112526"/>
                    <a:pt x="1621767" y="176843"/>
                  </a:cubicBezTo>
                  <a:cubicBezTo>
                    <a:pt x="1621767" y="241160"/>
                    <a:pt x="1673906" y="293299"/>
                    <a:pt x="1738223" y="293299"/>
                  </a:cubicBezTo>
                  <a:cubicBezTo>
                    <a:pt x="1802540" y="293299"/>
                    <a:pt x="1854679" y="241160"/>
                    <a:pt x="1854679" y="176843"/>
                  </a:cubicBezTo>
                  <a:cubicBezTo>
                    <a:pt x="1854679" y="112526"/>
                    <a:pt x="1802540" y="60387"/>
                    <a:pt x="1738223" y="60387"/>
                  </a:cubicBezTo>
                  <a:close/>
                  <a:moveTo>
                    <a:pt x="392502" y="60387"/>
                  </a:moveTo>
                  <a:cubicBezTo>
                    <a:pt x="328185" y="60387"/>
                    <a:pt x="276046" y="112526"/>
                    <a:pt x="276046" y="176843"/>
                  </a:cubicBezTo>
                  <a:cubicBezTo>
                    <a:pt x="276046" y="241160"/>
                    <a:pt x="328185" y="293299"/>
                    <a:pt x="392502" y="293299"/>
                  </a:cubicBezTo>
                  <a:cubicBezTo>
                    <a:pt x="456819" y="293299"/>
                    <a:pt x="508958" y="241160"/>
                    <a:pt x="508958" y="176843"/>
                  </a:cubicBezTo>
                  <a:cubicBezTo>
                    <a:pt x="508958" y="112526"/>
                    <a:pt x="456819" y="60387"/>
                    <a:pt x="392502" y="60387"/>
                  </a:cubicBezTo>
                  <a:close/>
                  <a:moveTo>
                    <a:pt x="0" y="0"/>
                  </a:moveTo>
                  <a:lnTo>
                    <a:pt x="2130725" y="0"/>
                  </a:lnTo>
                  <a:lnTo>
                    <a:pt x="2130725" y="362309"/>
                  </a:lnTo>
                  <a:lnTo>
                    <a:pt x="0" y="362309"/>
                  </a:lnTo>
                  <a:close/>
                </a:path>
              </a:pathLst>
            </a:custGeom>
            <a:solidFill>
              <a:srgbClr val="9BBB59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lnSpcReduction="10000"/>
            </a:bodyPr>
            <a:p>
              <a:pPr algn="ctr" fontAlgn="base"/>
              <a:r>
                <a:rPr lang="en-US" altLang="zh-CN" strike="noStrike" noProof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rPr>
                <a:t>E</a:t>
              </a:r>
              <a:endParaRPr lang="en-US" altLang="zh-CN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3" name="矩形 72"/>
            <p:cNvSpPr/>
            <p:nvPr>
              <p:custDataLst>
                <p:tags r:id="rId22"/>
              </p:custDataLst>
            </p:nvPr>
          </p:nvSpPr>
          <p:spPr>
            <a:xfrm>
              <a:off x="7961" y="7146"/>
              <a:ext cx="3276" cy="1664"/>
            </a:xfrm>
            <a:prstGeom prst="rect">
              <a:avLst/>
            </a:prstGeom>
            <a:solidFill>
              <a:srgbClr val="9BBB59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46800" rtlCol="0" anchor="ctr">
              <a:normAutofit/>
            </a:bodyPr>
            <a:p>
              <a:pPr algn="ctr" fontAlgn="base">
                <a:lnSpc>
                  <a:spcPct val="120000"/>
                </a:lnSpc>
              </a:pPr>
              <a:endParaRPr lang="zh-CN" altLang="en-US" sz="1400" strike="noStrike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4" name="圆角矩形 73"/>
            <p:cNvSpPr/>
            <p:nvPr>
              <p:custDataLst>
                <p:tags r:id="rId23"/>
              </p:custDataLst>
            </p:nvPr>
          </p:nvSpPr>
          <p:spPr>
            <a:xfrm>
              <a:off x="8446" y="6297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9BBB59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5" name="圆角矩形 74"/>
            <p:cNvSpPr/>
            <p:nvPr>
              <p:custDataLst>
                <p:tags r:id="rId24"/>
              </p:custDataLst>
            </p:nvPr>
          </p:nvSpPr>
          <p:spPr>
            <a:xfrm>
              <a:off x="10515" y="6297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9BBB59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8" name="文本框 57"/>
            <p:cNvSpPr txBox="1"/>
            <p:nvPr>
              <p:custDataLst>
                <p:tags r:id="rId25"/>
              </p:custDataLst>
            </p:nvPr>
          </p:nvSpPr>
          <p:spPr>
            <a:xfrm>
              <a:off x="7961" y="7196"/>
              <a:ext cx="3276" cy="1598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（五）部位</a:t>
              </a:r>
              <a:endParaRPr lang="zh-CN" altLang="en-US" sz="1400" b="1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118475" y="3654108"/>
            <a:ext cx="2079625" cy="1595437"/>
            <a:chOff x="12724" y="6297"/>
            <a:chExt cx="3276" cy="2513"/>
          </a:xfrm>
        </p:grpSpPr>
        <p:sp>
          <p:nvSpPr>
            <p:cNvPr id="87" name="任意多边形 86"/>
            <p:cNvSpPr/>
            <p:nvPr>
              <p:custDataLst>
                <p:tags r:id="rId26"/>
              </p:custDataLst>
            </p:nvPr>
          </p:nvSpPr>
          <p:spPr>
            <a:xfrm>
              <a:off x="12723" y="6588"/>
              <a:ext cx="3276" cy="557"/>
            </a:xfrm>
            <a:custGeom>
              <a:avLst/>
              <a:gdLst>
                <a:gd name="connsiteX0" fmla="*/ 1738223 w 2130725"/>
                <a:gd name="connsiteY0" fmla="*/ 60387 h 362309"/>
                <a:gd name="connsiteX1" fmla="*/ 1621767 w 2130725"/>
                <a:gd name="connsiteY1" fmla="*/ 176843 h 362309"/>
                <a:gd name="connsiteX2" fmla="*/ 1738223 w 2130725"/>
                <a:gd name="connsiteY2" fmla="*/ 293299 h 362309"/>
                <a:gd name="connsiteX3" fmla="*/ 1854679 w 2130725"/>
                <a:gd name="connsiteY3" fmla="*/ 176843 h 362309"/>
                <a:gd name="connsiteX4" fmla="*/ 1738223 w 2130725"/>
                <a:gd name="connsiteY4" fmla="*/ 60387 h 362309"/>
                <a:gd name="connsiteX5" fmla="*/ 392502 w 2130725"/>
                <a:gd name="connsiteY5" fmla="*/ 60387 h 362309"/>
                <a:gd name="connsiteX6" fmla="*/ 276046 w 2130725"/>
                <a:gd name="connsiteY6" fmla="*/ 176843 h 362309"/>
                <a:gd name="connsiteX7" fmla="*/ 392502 w 2130725"/>
                <a:gd name="connsiteY7" fmla="*/ 293299 h 362309"/>
                <a:gd name="connsiteX8" fmla="*/ 508958 w 2130725"/>
                <a:gd name="connsiteY8" fmla="*/ 176843 h 362309"/>
                <a:gd name="connsiteX9" fmla="*/ 392502 w 2130725"/>
                <a:gd name="connsiteY9" fmla="*/ 60387 h 362309"/>
                <a:gd name="connsiteX10" fmla="*/ 0 w 2130725"/>
                <a:gd name="connsiteY10" fmla="*/ 0 h 362309"/>
                <a:gd name="connsiteX11" fmla="*/ 2130725 w 2130725"/>
                <a:gd name="connsiteY11" fmla="*/ 0 h 362309"/>
                <a:gd name="connsiteX12" fmla="*/ 2130725 w 2130725"/>
                <a:gd name="connsiteY12" fmla="*/ 362309 h 362309"/>
                <a:gd name="connsiteX13" fmla="*/ 0 w 2130725"/>
                <a:gd name="connsiteY13" fmla="*/ 362309 h 362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30725" h="362309">
                  <a:moveTo>
                    <a:pt x="1738223" y="60387"/>
                  </a:moveTo>
                  <a:cubicBezTo>
                    <a:pt x="1673906" y="60387"/>
                    <a:pt x="1621767" y="112526"/>
                    <a:pt x="1621767" y="176843"/>
                  </a:cubicBezTo>
                  <a:cubicBezTo>
                    <a:pt x="1621767" y="241160"/>
                    <a:pt x="1673906" y="293299"/>
                    <a:pt x="1738223" y="293299"/>
                  </a:cubicBezTo>
                  <a:cubicBezTo>
                    <a:pt x="1802540" y="293299"/>
                    <a:pt x="1854679" y="241160"/>
                    <a:pt x="1854679" y="176843"/>
                  </a:cubicBezTo>
                  <a:cubicBezTo>
                    <a:pt x="1854679" y="112526"/>
                    <a:pt x="1802540" y="60387"/>
                    <a:pt x="1738223" y="60387"/>
                  </a:cubicBezTo>
                  <a:close/>
                  <a:moveTo>
                    <a:pt x="392502" y="60387"/>
                  </a:moveTo>
                  <a:cubicBezTo>
                    <a:pt x="328185" y="60387"/>
                    <a:pt x="276046" y="112526"/>
                    <a:pt x="276046" y="176843"/>
                  </a:cubicBezTo>
                  <a:cubicBezTo>
                    <a:pt x="276046" y="241160"/>
                    <a:pt x="328185" y="293299"/>
                    <a:pt x="392502" y="293299"/>
                  </a:cubicBezTo>
                  <a:cubicBezTo>
                    <a:pt x="456819" y="293299"/>
                    <a:pt x="508958" y="241160"/>
                    <a:pt x="508958" y="176843"/>
                  </a:cubicBezTo>
                  <a:cubicBezTo>
                    <a:pt x="508958" y="112526"/>
                    <a:pt x="456819" y="60387"/>
                    <a:pt x="392502" y="60387"/>
                  </a:cubicBezTo>
                  <a:close/>
                  <a:moveTo>
                    <a:pt x="0" y="0"/>
                  </a:moveTo>
                  <a:lnTo>
                    <a:pt x="2130725" y="0"/>
                  </a:lnTo>
                  <a:lnTo>
                    <a:pt x="2130725" y="362309"/>
                  </a:lnTo>
                  <a:lnTo>
                    <a:pt x="0" y="36230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lnSpcReduction="10000"/>
            </a:bodyPr>
            <a:p>
              <a:pPr algn="ctr" fontAlgn="base"/>
              <a:r>
                <a:rPr lang="en-US" altLang="zh-CN" strike="noStrike" noProof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rPr>
                <a:t>E</a:t>
              </a:r>
              <a:endParaRPr lang="en-US" altLang="zh-CN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8" name="矩形 87"/>
            <p:cNvSpPr/>
            <p:nvPr>
              <p:custDataLst>
                <p:tags r:id="rId27"/>
              </p:custDataLst>
            </p:nvPr>
          </p:nvSpPr>
          <p:spPr>
            <a:xfrm>
              <a:off x="12723" y="7146"/>
              <a:ext cx="3276" cy="1664"/>
            </a:xfrm>
            <a:prstGeom prst="rect">
              <a:avLst/>
            </a:prstGeom>
            <a:solidFill>
              <a:srgbClr val="FFC000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46800" rtlCol="0" anchor="ctr">
              <a:normAutofit/>
            </a:bodyPr>
            <a:p>
              <a:pPr algn="ctr" fontAlgn="base">
                <a:lnSpc>
                  <a:spcPct val="120000"/>
                </a:lnSpc>
              </a:pPr>
              <a:endParaRPr lang="zh-CN" altLang="en-US" sz="1400" strike="noStrike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9" name="圆角矩形 88"/>
            <p:cNvSpPr/>
            <p:nvPr>
              <p:custDataLst>
                <p:tags r:id="rId28"/>
              </p:custDataLst>
            </p:nvPr>
          </p:nvSpPr>
          <p:spPr>
            <a:xfrm>
              <a:off x="13207" y="6297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FFC000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90" name="圆角矩形 89"/>
            <p:cNvSpPr/>
            <p:nvPr>
              <p:custDataLst>
                <p:tags r:id="rId29"/>
              </p:custDataLst>
            </p:nvPr>
          </p:nvSpPr>
          <p:spPr>
            <a:xfrm>
              <a:off x="15276" y="6297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FFC000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9" name="文本框 58"/>
            <p:cNvSpPr txBox="1"/>
            <p:nvPr>
              <p:custDataLst>
                <p:tags r:id="rId30"/>
              </p:custDataLst>
            </p:nvPr>
          </p:nvSpPr>
          <p:spPr>
            <a:xfrm>
              <a:off x="12723" y="7196"/>
              <a:ext cx="3276" cy="1598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（六）个体差异</a:t>
              </a:r>
              <a:endParaRPr lang="zh-CN" altLang="en-US" sz="1400" b="1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31"/>
            </p:custDataLst>
          </p:nvPr>
        </p:nvSpPr>
        <p:spPr>
          <a:xfrm>
            <a:off x="193942" y="58649"/>
            <a:ext cx="4872355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二、影响冷疗效果的因素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32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3" name="组合 102"/>
          <p:cNvGrpSpPr/>
          <p:nvPr/>
        </p:nvGrpSpPr>
        <p:grpSpPr>
          <a:xfrm>
            <a:off x="2378075" y="2208530"/>
            <a:ext cx="7527925" cy="3105150"/>
            <a:chOff x="1814" y="3684"/>
            <a:chExt cx="13438" cy="5646"/>
          </a:xfrm>
        </p:grpSpPr>
        <p:sp>
          <p:nvSpPr>
            <p:cNvPr id="104" name="任意多边形 21"/>
            <p:cNvSpPr/>
            <p:nvPr>
              <p:custDataLst>
                <p:tags r:id="rId1"/>
              </p:custDataLst>
            </p:nvPr>
          </p:nvSpPr>
          <p:spPr>
            <a:xfrm>
              <a:off x="1814" y="3684"/>
              <a:ext cx="3834" cy="2467"/>
            </a:xfrm>
            <a:custGeom>
              <a:avLst/>
              <a:gdLst>
                <a:gd name="connsiteX0" fmla="*/ 176782 w 1993900"/>
                <a:gd name="connsiteY0" fmla="*/ 0 h 1282700"/>
                <a:gd name="connsiteX1" fmla="*/ 399032 w 1993900"/>
                <a:gd name="connsiteY1" fmla="*/ 0 h 1282700"/>
                <a:gd name="connsiteX2" fmla="*/ 435678 w 1993900"/>
                <a:gd name="connsiteY2" fmla="*/ 0 h 1282700"/>
                <a:gd name="connsiteX3" fmla="*/ 657928 w 1993900"/>
                <a:gd name="connsiteY3" fmla="*/ 0 h 1282700"/>
                <a:gd name="connsiteX4" fmla="*/ 854778 w 1993900"/>
                <a:gd name="connsiteY4" fmla="*/ 196850 h 1282700"/>
                <a:gd name="connsiteX5" fmla="*/ 996950 w 1993900"/>
                <a:gd name="connsiteY5" fmla="*/ 196850 h 1282700"/>
                <a:gd name="connsiteX6" fmla="*/ 1844248 w 1993900"/>
                <a:gd name="connsiteY6" fmla="*/ 196850 h 1282700"/>
                <a:gd name="connsiteX7" fmla="*/ 1993900 w 1993900"/>
                <a:gd name="connsiteY7" fmla="*/ 346502 h 1282700"/>
                <a:gd name="connsiteX8" fmla="*/ 1993900 w 1993900"/>
                <a:gd name="connsiteY8" fmla="*/ 590550 h 1282700"/>
                <a:gd name="connsiteX9" fmla="*/ 1993900 w 1993900"/>
                <a:gd name="connsiteY9" fmla="*/ 1105918 h 1282700"/>
                <a:gd name="connsiteX10" fmla="*/ 1993900 w 1993900"/>
                <a:gd name="connsiteY10" fmla="*/ 1133048 h 1282700"/>
                <a:gd name="connsiteX11" fmla="*/ 1844248 w 1993900"/>
                <a:gd name="connsiteY11" fmla="*/ 1282700 h 1282700"/>
                <a:gd name="connsiteX12" fmla="*/ 1817118 w 1993900"/>
                <a:gd name="connsiteY12" fmla="*/ 1282700 h 1282700"/>
                <a:gd name="connsiteX13" fmla="*/ 996950 w 1993900"/>
                <a:gd name="connsiteY13" fmla="*/ 1282700 h 1282700"/>
                <a:gd name="connsiteX14" fmla="*/ 399032 w 1993900"/>
                <a:gd name="connsiteY14" fmla="*/ 1282700 h 1282700"/>
                <a:gd name="connsiteX15" fmla="*/ 371902 w 1993900"/>
                <a:gd name="connsiteY15" fmla="*/ 1282700 h 1282700"/>
                <a:gd name="connsiteX16" fmla="*/ 176782 w 1993900"/>
                <a:gd name="connsiteY16" fmla="*/ 1282700 h 1282700"/>
                <a:gd name="connsiteX17" fmla="*/ 149652 w 1993900"/>
                <a:gd name="connsiteY17" fmla="*/ 1282700 h 1282700"/>
                <a:gd name="connsiteX18" fmla="*/ 0 w 1993900"/>
                <a:gd name="connsiteY18" fmla="*/ 1133048 h 1282700"/>
                <a:gd name="connsiteX19" fmla="*/ 0 w 1993900"/>
                <a:gd name="connsiteY19" fmla="*/ 1105918 h 1282700"/>
                <a:gd name="connsiteX20" fmla="*/ 0 w 1993900"/>
                <a:gd name="connsiteY20" fmla="*/ 346502 h 1282700"/>
                <a:gd name="connsiteX21" fmla="*/ 0 w 1993900"/>
                <a:gd name="connsiteY21" fmla="*/ 176782 h 1282700"/>
                <a:gd name="connsiteX22" fmla="*/ 176782 w 1993900"/>
                <a:gd name="connsiteY22" fmla="*/ 0 h 128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3900" h="1282700">
                  <a:moveTo>
                    <a:pt x="176782" y="0"/>
                  </a:moveTo>
                  <a:lnTo>
                    <a:pt x="399032" y="0"/>
                  </a:lnTo>
                  <a:lnTo>
                    <a:pt x="435678" y="0"/>
                  </a:lnTo>
                  <a:lnTo>
                    <a:pt x="657928" y="0"/>
                  </a:lnTo>
                  <a:lnTo>
                    <a:pt x="854778" y="196850"/>
                  </a:lnTo>
                  <a:lnTo>
                    <a:pt x="996950" y="196850"/>
                  </a:lnTo>
                  <a:lnTo>
                    <a:pt x="1844248" y="196850"/>
                  </a:lnTo>
                  <a:cubicBezTo>
                    <a:pt x="1926899" y="196850"/>
                    <a:pt x="1993900" y="263851"/>
                    <a:pt x="1993900" y="346502"/>
                  </a:cubicBezTo>
                  <a:lnTo>
                    <a:pt x="1993900" y="590550"/>
                  </a:lnTo>
                  <a:lnTo>
                    <a:pt x="1993900" y="1105918"/>
                  </a:lnTo>
                  <a:lnTo>
                    <a:pt x="1993900" y="1133048"/>
                  </a:lnTo>
                  <a:cubicBezTo>
                    <a:pt x="1993900" y="1215699"/>
                    <a:pt x="1926899" y="1282700"/>
                    <a:pt x="1844248" y="1282700"/>
                  </a:cubicBezTo>
                  <a:lnTo>
                    <a:pt x="1817118" y="1282700"/>
                  </a:lnTo>
                  <a:lnTo>
                    <a:pt x="996950" y="1282700"/>
                  </a:lnTo>
                  <a:lnTo>
                    <a:pt x="399032" y="1282700"/>
                  </a:lnTo>
                  <a:lnTo>
                    <a:pt x="371902" y="1282700"/>
                  </a:lnTo>
                  <a:lnTo>
                    <a:pt x="176782" y="1282700"/>
                  </a:lnTo>
                  <a:lnTo>
                    <a:pt x="149652" y="1282700"/>
                  </a:lnTo>
                  <a:cubicBezTo>
                    <a:pt x="67001" y="1282700"/>
                    <a:pt x="0" y="1215699"/>
                    <a:pt x="0" y="1133048"/>
                  </a:cubicBezTo>
                  <a:lnTo>
                    <a:pt x="0" y="1105918"/>
                  </a:lnTo>
                  <a:lnTo>
                    <a:pt x="0" y="346502"/>
                  </a:lnTo>
                  <a:lnTo>
                    <a:pt x="0" y="176782"/>
                  </a:lnTo>
                  <a:cubicBezTo>
                    <a:pt x="0" y="79148"/>
                    <a:pt x="79148" y="0"/>
                    <a:pt x="176782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</p:spPr>
          <p:txBody>
            <a:bodyPr rot="0" spcFirstLastPara="0" vertOverflow="overflow" horzOverflow="overflow" vert="horz" wrap="square" lIns="91440" tIns="45720" rIns="1800000" bIns="1368000" numCol="1" spcCol="0" rtlCol="0" fromWordArt="0" anchor="ctr" anchorCtr="0" forceAA="0" compatLnSpc="1">
              <a:normAutofit fontScale="25000"/>
            </a:bodyPr>
            <a:p>
              <a:pPr algn="ctr" fontAlgn="base">
                <a:lnSpc>
                  <a:spcPct val="130000"/>
                </a:lnSpc>
              </a:pPr>
              <a:endParaRPr lang="zh-CN" altLang="en-US" sz="2800" b="1" strike="noStrike" kern="0" noProof="1" dirty="0">
                <a:solidFill>
                  <a:srgbClr val="FFCC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6499" name="任意多边形 25"/>
            <p:cNvSpPr/>
            <p:nvPr>
              <p:custDataLst>
                <p:tags r:id="rId2"/>
              </p:custDataLst>
            </p:nvPr>
          </p:nvSpPr>
          <p:spPr>
            <a:xfrm>
              <a:off x="1814" y="4135"/>
              <a:ext cx="3834" cy="2015"/>
            </a:xfrm>
            <a:custGeom>
              <a:avLst/>
              <a:gdLst/>
              <a:ahLst/>
              <a:cxnLst>
                <a:cxn ang="0">
                  <a:pos x="1746" y="0"/>
                </a:cxn>
                <a:cxn ang="0">
                  <a:pos x="3556" y="0"/>
                </a:cxn>
                <a:cxn ang="0">
                  <a:pos x="3834" y="277"/>
                </a:cxn>
                <a:cxn ang="0">
                  <a:pos x="3834" y="1737"/>
                </a:cxn>
                <a:cxn ang="0">
                  <a:pos x="3556" y="2015"/>
                </a:cxn>
                <a:cxn ang="0">
                  <a:pos x="277" y="2015"/>
                </a:cxn>
                <a:cxn ang="0">
                  <a:pos x="0" y="1737"/>
                </a:cxn>
                <a:cxn ang="0">
                  <a:pos x="0" y="461"/>
                </a:cxn>
                <a:cxn ang="0">
                  <a:pos x="222" y="238"/>
                </a:cxn>
                <a:cxn ang="0">
                  <a:pos x="1507" y="238"/>
                </a:cxn>
              </a:cxnLst>
              <a:pathLst>
                <a:path w="1993900" h="1047750">
                  <a:moveTo>
                    <a:pt x="908048" y="0"/>
                  </a:moveTo>
                  <a:lnTo>
                    <a:pt x="1849499" y="0"/>
                  </a:lnTo>
                  <a:cubicBezTo>
                    <a:pt x="1929249" y="0"/>
                    <a:pt x="1993900" y="64651"/>
                    <a:pt x="1993900" y="144401"/>
                  </a:cubicBezTo>
                  <a:lnTo>
                    <a:pt x="1993900" y="903349"/>
                  </a:lnTo>
                  <a:cubicBezTo>
                    <a:pt x="1993900" y="983099"/>
                    <a:pt x="1929249" y="1047750"/>
                    <a:pt x="1849499" y="1047750"/>
                  </a:cubicBezTo>
                  <a:lnTo>
                    <a:pt x="144401" y="1047750"/>
                  </a:lnTo>
                  <a:cubicBezTo>
                    <a:pt x="64651" y="1047750"/>
                    <a:pt x="0" y="983099"/>
                    <a:pt x="0" y="903349"/>
                  </a:cubicBezTo>
                  <a:lnTo>
                    <a:pt x="0" y="239711"/>
                  </a:lnTo>
                  <a:lnTo>
                    <a:pt x="115888" y="123823"/>
                  </a:lnTo>
                  <a:lnTo>
                    <a:pt x="784225" y="123823"/>
                  </a:lnTo>
                  <a:close/>
                </a:path>
              </a:pathLst>
            </a:custGeom>
            <a:solidFill>
              <a:srgbClr val="2F75B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" name="文本框 105"/>
            <p:cNvSpPr txBox="1"/>
            <p:nvPr>
              <p:custDataLst>
                <p:tags r:id="rId3"/>
              </p:custDataLst>
            </p:nvPr>
          </p:nvSpPr>
          <p:spPr>
            <a:xfrm>
              <a:off x="2234" y="4604"/>
              <a:ext cx="3129" cy="1281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spc="200" noProof="1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（一）冷疗的禁忌部位</a:t>
              </a:r>
              <a:endParaRPr lang="zh-CN" altLang="en-US" sz="1600" spc="200" noProof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07" name="任意多边形 30"/>
            <p:cNvSpPr/>
            <p:nvPr>
              <p:custDataLst>
                <p:tags r:id="rId4"/>
              </p:custDataLst>
            </p:nvPr>
          </p:nvSpPr>
          <p:spPr>
            <a:xfrm>
              <a:off x="6616" y="3684"/>
              <a:ext cx="3834" cy="2467"/>
            </a:xfrm>
            <a:custGeom>
              <a:avLst/>
              <a:gdLst>
                <a:gd name="connsiteX0" fmla="*/ 176782 w 1993900"/>
                <a:gd name="connsiteY0" fmla="*/ 0 h 1282700"/>
                <a:gd name="connsiteX1" fmla="*/ 399032 w 1993900"/>
                <a:gd name="connsiteY1" fmla="*/ 0 h 1282700"/>
                <a:gd name="connsiteX2" fmla="*/ 435678 w 1993900"/>
                <a:gd name="connsiteY2" fmla="*/ 0 h 1282700"/>
                <a:gd name="connsiteX3" fmla="*/ 657928 w 1993900"/>
                <a:gd name="connsiteY3" fmla="*/ 0 h 1282700"/>
                <a:gd name="connsiteX4" fmla="*/ 854778 w 1993900"/>
                <a:gd name="connsiteY4" fmla="*/ 196850 h 1282700"/>
                <a:gd name="connsiteX5" fmla="*/ 996950 w 1993900"/>
                <a:gd name="connsiteY5" fmla="*/ 196850 h 1282700"/>
                <a:gd name="connsiteX6" fmla="*/ 1844248 w 1993900"/>
                <a:gd name="connsiteY6" fmla="*/ 196850 h 1282700"/>
                <a:gd name="connsiteX7" fmla="*/ 1993900 w 1993900"/>
                <a:gd name="connsiteY7" fmla="*/ 346502 h 1282700"/>
                <a:gd name="connsiteX8" fmla="*/ 1993900 w 1993900"/>
                <a:gd name="connsiteY8" fmla="*/ 590550 h 1282700"/>
                <a:gd name="connsiteX9" fmla="*/ 1993900 w 1993900"/>
                <a:gd name="connsiteY9" fmla="*/ 1105918 h 1282700"/>
                <a:gd name="connsiteX10" fmla="*/ 1993900 w 1993900"/>
                <a:gd name="connsiteY10" fmla="*/ 1133048 h 1282700"/>
                <a:gd name="connsiteX11" fmla="*/ 1844248 w 1993900"/>
                <a:gd name="connsiteY11" fmla="*/ 1282700 h 1282700"/>
                <a:gd name="connsiteX12" fmla="*/ 1817118 w 1993900"/>
                <a:gd name="connsiteY12" fmla="*/ 1282700 h 1282700"/>
                <a:gd name="connsiteX13" fmla="*/ 996950 w 1993900"/>
                <a:gd name="connsiteY13" fmla="*/ 1282700 h 1282700"/>
                <a:gd name="connsiteX14" fmla="*/ 399032 w 1993900"/>
                <a:gd name="connsiteY14" fmla="*/ 1282700 h 1282700"/>
                <a:gd name="connsiteX15" fmla="*/ 371902 w 1993900"/>
                <a:gd name="connsiteY15" fmla="*/ 1282700 h 1282700"/>
                <a:gd name="connsiteX16" fmla="*/ 176782 w 1993900"/>
                <a:gd name="connsiteY16" fmla="*/ 1282700 h 1282700"/>
                <a:gd name="connsiteX17" fmla="*/ 149652 w 1993900"/>
                <a:gd name="connsiteY17" fmla="*/ 1282700 h 1282700"/>
                <a:gd name="connsiteX18" fmla="*/ 0 w 1993900"/>
                <a:gd name="connsiteY18" fmla="*/ 1133048 h 1282700"/>
                <a:gd name="connsiteX19" fmla="*/ 0 w 1993900"/>
                <a:gd name="connsiteY19" fmla="*/ 1105918 h 1282700"/>
                <a:gd name="connsiteX20" fmla="*/ 0 w 1993900"/>
                <a:gd name="connsiteY20" fmla="*/ 346502 h 1282700"/>
                <a:gd name="connsiteX21" fmla="*/ 0 w 1993900"/>
                <a:gd name="connsiteY21" fmla="*/ 176782 h 1282700"/>
                <a:gd name="connsiteX22" fmla="*/ 176782 w 1993900"/>
                <a:gd name="connsiteY22" fmla="*/ 0 h 128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3900" h="1282700">
                  <a:moveTo>
                    <a:pt x="176782" y="0"/>
                  </a:moveTo>
                  <a:lnTo>
                    <a:pt x="399032" y="0"/>
                  </a:lnTo>
                  <a:lnTo>
                    <a:pt x="435678" y="0"/>
                  </a:lnTo>
                  <a:lnTo>
                    <a:pt x="657928" y="0"/>
                  </a:lnTo>
                  <a:lnTo>
                    <a:pt x="854778" y="196850"/>
                  </a:lnTo>
                  <a:lnTo>
                    <a:pt x="996950" y="196850"/>
                  </a:lnTo>
                  <a:lnTo>
                    <a:pt x="1844248" y="196850"/>
                  </a:lnTo>
                  <a:cubicBezTo>
                    <a:pt x="1926899" y="196850"/>
                    <a:pt x="1993900" y="263851"/>
                    <a:pt x="1993900" y="346502"/>
                  </a:cubicBezTo>
                  <a:lnTo>
                    <a:pt x="1993900" y="590550"/>
                  </a:lnTo>
                  <a:lnTo>
                    <a:pt x="1993900" y="1105918"/>
                  </a:lnTo>
                  <a:lnTo>
                    <a:pt x="1993900" y="1133048"/>
                  </a:lnTo>
                  <a:cubicBezTo>
                    <a:pt x="1993900" y="1215699"/>
                    <a:pt x="1926899" y="1282700"/>
                    <a:pt x="1844248" y="1282700"/>
                  </a:cubicBezTo>
                  <a:lnTo>
                    <a:pt x="1817118" y="1282700"/>
                  </a:lnTo>
                  <a:lnTo>
                    <a:pt x="996950" y="1282700"/>
                  </a:lnTo>
                  <a:lnTo>
                    <a:pt x="399032" y="1282700"/>
                  </a:lnTo>
                  <a:lnTo>
                    <a:pt x="371902" y="1282700"/>
                  </a:lnTo>
                  <a:lnTo>
                    <a:pt x="176782" y="1282700"/>
                  </a:lnTo>
                  <a:lnTo>
                    <a:pt x="149652" y="1282700"/>
                  </a:lnTo>
                  <a:cubicBezTo>
                    <a:pt x="67001" y="1282700"/>
                    <a:pt x="0" y="1215699"/>
                    <a:pt x="0" y="1133048"/>
                  </a:cubicBezTo>
                  <a:lnTo>
                    <a:pt x="0" y="1105918"/>
                  </a:lnTo>
                  <a:lnTo>
                    <a:pt x="0" y="346502"/>
                  </a:lnTo>
                  <a:lnTo>
                    <a:pt x="0" y="176782"/>
                  </a:lnTo>
                  <a:cubicBezTo>
                    <a:pt x="0" y="79148"/>
                    <a:pt x="79148" y="0"/>
                    <a:pt x="176782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</p:spPr>
          <p:txBody>
            <a:bodyPr rot="0" spcFirstLastPara="0" vertOverflow="overflow" horzOverflow="overflow" vert="horz" wrap="square" lIns="91440" tIns="45720" rIns="1800000" bIns="1368000" numCol="1" spcCol="0" rtlCol="0" fromWordArt="0" anchor="ctr" anchorCtr="0" forceAA="0" compatLnSpc="1">
              <a:normAutofit fontScale="25000"/>
            </a:bodyPr>
            <a:p>
              <a:pPr algn="ctr" fontAlgn="base">
                <a:lnSpc>
                  <a:spcPct val="130000"/>
                </a:lnSpc>
              </a:pPr>
              <a:endParaRPr lang="zh-CN" altLang="en-US" sz="2800" b="1" strike="noStrike" kern="0" noProof="1" dirty="0">
                <a:solidFill>
                  <a:srgbClr val="DECC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6502" name="任意多边形 31"/>
            <p:cNvSpPr/>
            <p:nvPr>
              <p:custDataLst>
                <p:tags r:id="rId5"/>
              </p:custDataLst>
            </p:nvPr>
          </p:nvSpPr>
          <p:spPr>
            <a:xfrm>
              <a:off x="6616" y="4135"/>
              <a:ext cx="3834" cy="2015"/>
            </a:xfrm>
            <a:custGeom>
              <a:avLst/>
              <a:gdLst/>
              <a:ahLst/>
              <a:cxnLst>
                <a:cxn ang="0">
                  <a:pos x="1746" y="0"/>
                </a:cxn>
                <a:cxn ang="0">
                  <a:pos x="3556" y="0"/>
                </a:cxn>
                <a:cxn ang="0">
                  <a:pos x="3834" y="277"/>
                </a:cxn>
                <a:cxn ang="0">
                  <a:pos x="3834" y="1737"/>
                </a:cxn>
                <a:cxn ang="0">
                  <a:pos x="3556" y="2015"/>
                </a:cxn>
                <a:cxn ang="0">
                  <a:pos x="277" y="2015"/>
                </a:cxn>
                <a:cxn ang="0">
                  <a:pos x="0" y="1737"/>
                </a:cxn>
                <a:cxn ang="0">
                  <a:pos x="0" y="461"/>
                </a:cxn>
                <a:cxn ang="0">
                  <a:pos x="222" y="238"/>
                </a:cxn>
                <a:cxn ang="0">
                  <a:pos x="1507" y="238"/>
                </a:cxn>
              </a:cxnLst>
              <a:pathLst>
                <a:path w="1993900" h="1047750">
                  <a:moveTo>
                    <a:pt x="908048" y="0"/>
                  </a:moveTo>
                  <a:lnTo>
                    <a:pt x="1849499" y="0"/>
                  </a:lnTo>
                  <a:cubicBezTo>
                    <a:pt x="1929249" y="0"/>
                    <a:pt x="1993900" y="64651"/>
                    <a:pt x="1993900" y="144401"/>
                  </a:cubicBezTo>
                  <a:lnTo>
                    <a:pt x="1993900" y="903349"/>
                  </a:lnTo>
                  <a:cubicBezTo>
                    <a:pt x="1993900" y="983099"/>
                    <a:pt x="1929249" y="1047750"/>
                    <a:pt x="1849499" y="1047750"/>
                  </a:cubicBezTo>
                  <a:lnTo>
                    <a:pt x="144401" y="1047750"/>
                  </a:lnTo>
                  <a:cubicBezTo>
                    <a:pt x="64651" y="1047750"/>
                    <a:pt x="0" y="983099"/>
                    <a:pt x="0" y="903349"/>
                  </a:cubicBezTo>
                  <a:lnTo>
                    <a:pt x="0" y="239711"/>
                  </a:lnTo>
                  <a:lnTo>
                    <a:pt x="115888" y="123823"/>
                  </a:lnTo>
                  <a:lnTo>
                    <a:pt x="784225" y="123823"/>
                  </a:lnTo>
                  <a:close/>
                </a:path>
              </a:pathLst>
            </a:custGeom>
            <a:solidFill>
              <a:srgbClr val="00A7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" name="文本框 108"/>
            <p:cNvSpPr txBox="1"/>
            <p:nvPr>
              <p:custDataLst>
                <p:tags r:id="rId6"/>
              </p:custDataLst>
            </p:nvPr>
          </p:nvSpPr>
          <p:spPr>
            <a:xfrm>
              <a:off x="7036" y="4570"/>
              <a:ext cx="3129" cy="1281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spc="200" noProof="1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（二）血液循环障碍</a:t>
              </a:r>
              <a:endParaRPr lang="zh-CN" altLang="en-US" sz="1600" spc="200" noProof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0" name="任意多边形 33"/>
            <p:cNvSpPr/>
            <p:nvPr>
              <p:custDataLst>
                <p:tags r:id="rId7"/>
              </p:custDataLst>
            </p:nvPr>
          </p:nvSpPr>
          <p:spPr>
            <a:xfrm>
              <a:off x="11418" y="3684"/>
              <a:ext cx="3834" cy="2467"/>
            </a:xfrm>
            <a:custGeom>
              <a:avLst/>
              <a:gdLst>
                <a:gd name="connsiteX0" fmla="*/ 176782 w 1993900"/>
                <a:gd name="connsiteY0" fmla="*/ 0 h 1282700"/>
                <a:gd name="connsiteX1" fmla="*/ 399032 w 1993900"/>
                <a:gd name="connsiteY1" fmla="*/ 0 h 1282700"/>
                <a:gd name="connsiteX2" fmla="*/ 435678 w 1993900"/>
                <a:gd name="connsiteY2" fmla="*/ 0 h 1282700"/>
                <a:gd name="connsiteX3" fmla="*/ 657928 w 1993900"/>
                <a:gd name="connsiteY3" fmla="*/ 0 h 1282700"/>
                <a:gd name="connsiteX4" fmla="*/ 854778 w 1993900"/>
                <a:gd name="connsiteY4" fmla="*/ 196850 h 1282700"/>
                <a:gd name="connsiteX5" fmla="*/ 996950 w 1993900"/>
                <a:gd name="connsiteY5" fmla="*/ 196850 h 1282700"/>
                <a:gd name="connsiteX6" fmla="*/ 1844248 w 1993900"/>
                <a:gd name="connsiteY6" fmla="*/ 196850 h 1282700"/>
                <a:gd name="connsiteX7" fmla="*/ 1993900 w 1993900"/>
                <a:gd name="connsiteY7" fmla="*/ 346502 h 1282700"/>
                <a:gd name="connsiteX8" fmla="*/ 1993900 w 1993900"/>
                <a:gd name="connsiteY8" fmla="*/ 590550 h 1282700"/>
                <a:gd name="connsiteX9" fmla="*/ 1993900 w 1993900"/>
                <a:gd name="connsiteY9" fmla="*/ 1105918 h 1282700"/>
                <a:gd name="connsiteX10" fmla="*/ 1993900 w 1993900"/>
                <a:gd name="connsiteY10" fmla="*/ 1133048 h 1282700"/>
                <a:gd name="connsiteX11" fmla="*/ 1844248 w 1993900"/>
                <a:gd name="connsiteY11" fmla="*/ 1282700 h 1282700"/>
                <a:gd name="connsiteX12" fmla="*/ 1817118 w 1993900"/>
                <a:gd name="connsiteY12" fmla="*/ 1282700 h 1282700"/>
                <a:gd name="connsiteX13" fmla="*/ 996950 w 1993900"/>
                <a:gd name="connsiteY13" fmla="*/ 1282700 h 1282700"/>
                <a:gd name="connsiteX14" fmla="*/ 399032 w 1993900"/>
                <a:gd name="connsiteY14" fmla="*/ 1282700 h 1282700"/>
                <a:gd name="connsiteX15" fmla="*/ 371902 w 1993900"/>
                <a:gd name="connsiteY15" fmla="*/ 1282700 h 1282700"/>
                <a:gd name="connsiteX16" fmla="*/ 176782 w 1993900"/>
                <a:gd name="connsiteY16" fmla="*/ 1282700 h 1282700"/>
                <a:gd name="connsiteX17" fmla="*/ 149652 w 1993900"/>
                <a:gd name="connsiteY17" fmla="*/ 1282700 h 1282700"/>
                <a:gd name="connsiteX18" fmla="*/ 0 w 1993900"/>
                <a:gd name="connsiteY18" fmla="*/ 1133048 h 1282700"/>
                <a:gd name="connsiteX19" fmla="*/ 0 w 1993900"/>
                <a:gd name="connsiteY19" fmla="*/ 1105918 h 1282700"/>
                <a:gd name="connsiteX20" fmla="*/ 0 w 1993900"/>
                <a:gd name="connsiteY20" fmla="*/ 346502 h 1282700"/>
                <a:gd name="connsiteX21" fmla="*/ 0 w 1993900"/>
                <a:gd name="connsiteY21" fmla="*/ 176782 h 1282700"/>
                <a:gd name="connsiteX22" fmla="*/ 176782 w 1993900"/>
                <a:gd name="connsiteY22" fmla="*/ 0 h 128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3900" h="1282700">
                  <a:moveTo>
                    <a:pt x="176782" y="0"/>
                  </a:moveTo>
                  <a:lnTo>
                    <a:pt x="399032" y="0"/>
                  </a:lnTo>
                  <a:lnTo>
                    <a:pt x="435678" y="0"/>
                  </a:lnTo>
                  <a:lnTo>
                    <a:pt x="657928" y="0"/>
                  </a:lnTo>
                  <a:lnTo>
                    <a:pt x="854778" y="196850"/>
                  </a:lnTo>
                  <a:lnTo>
                    <a:pt x="996950" y="196850"/>
                  </a:lnTo>
                  <a:lnTo>
                    <a:pt x="1844248" y="196850"/>
                  </a:lnTo>
                  <a:cubicBezTo>
                    <a:pt x="1926899" y="196850"/>
                    <a:pt x="1993900" y="263851"/>
                    <a:pt x="1993900" y="346502"/>
                  </a:cubicBezTo>
                  <a:lnTo>
                    <a:pt x="1993900" y="590550"/>
                  </a:lnTo>
                  <a:lnTo>
                    <a:pt x="1993900" y="1105918"/>
                  </a:lnTo>
                  <a:lnTo>
                    <a:pt x="1993900" y="1133048"/>
                  </a:lnTo>
                  <a:cubicBezTo>
                    <a:pt x="1993900" y="1215699"/>
                    <a:pt x="1926899" y="1282700"/>
                    <a:pt x="1844248" y="1282700"/>
                  </a:cubicBezTo>
                  <a:lnTo>
                    <a:pt x="1817118" y="1282700"/>
                  </a:lnTo>
                  <a:lnTo>
                    <a:pt x="996950" y="1282700"/>
                  </a:lnTo>
                  <a:lnTo>
                    <a:pt x="399032" y="1282700"/>
                  </a:lnTo>
                  <a:lnTo>
                    <a:pt x="371902" y="1282700"/>
                  </a:lnTo>
                  <a:lnTo>
                    <a:pt x="176782" y="1282700"/>
                  </a:lnTo>
                  <a:lnTo>
                    <a:pt x="149652" y="1282700"/>
                  </a:lnTo>
                  <a:cubicBezTo>
                    <a:pt x="67001" y="1282700"/>
                    <a:pt x="0" y="1215699"/>
                    <a:pt x="0" y="1133048"/>
                  </a:cubicBezTo>
                  <a:lnTo>
                    <a:pt x="0" y="1105918"/>
                  </a:lnTo>
                  <a:lnTo>
                    <a:pt x="0" y="346502"/>
                  </a:lnTo>
                  <a:lnTo>
                    <a:pt x="0" y="176782"/>
                  </a:lnTo>
                  <a:cubicBezTo>
                    <a:pt x="0" y="79148"/>
                    <a:pt x="79148" y="0"/>
                    <a:pt x="176782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</p:spPr>
          <p:txBody>
            <a:bodyPr rot="0" spcFirstLastPara="0" vertOverflow="overflow" horzOverflow="overflow" vert="horz" wrap="square" lIns="91440" tIns="45720" rIns="1800000" bIns="1368000" numCol="1" spcCol="0" rtlCol="0" fromWordArt="0" anchor="ctr" anchorCtr="0" forceAA="0" compatLnSpc="1">
              <a:normAutofit fontScale="25000"/>
            </a:bodyPr>
            <a:p>
              <a:pPr algn="ctr" fontAlgn="base">
                <a:lnSpc>
                  <a:spcPct val="130000"/>
                </a:lnSpc>
              </a:pPr>
              <a:endParaRPr lang="zh-CN" altLang="en-US" sz="2800" b="1" strike="noStrike" kern="0" noProof="1" dirty="0">
                <a:solidFill>
                  <a:srgbClr val="A0BB0C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6505" name="任意多边形 34"/>
            <p:cNvSpPr/>
            <p:nvPr>
              <p:custDataLst>
                <p:tags r:id="rId8"/>
              </p:custDataLst>
            </p:nvPr>
          </p:nvSpPr>
          <p:spPr>
            <a:xfrm>
              <a:off x="11418" y="4135"/>
              <a:ext cx="3834" cy="2015"/>
            </a:xfrm>
            <a:custGeom>
              <a:avLst/>
              <a:gdLst/>
              <a:ahLst/>
              <a:cxnLst>
                <a:cxn ang="0">
                  <a:pos x="1746" y="0"/>
                </a:cxn>
                <a:cxn ang="0">
                  <a:pos x="3556" y="0"/>
                </a:cxn>
                <a:cxn ang="0">
                  <a:pos x="3834" y="277"/>
                </a:cxn>
                <a:cxn ang="0">
                  <a:pos x="3834" y="1737"/>
                </a:cxn>
                <a:cxn ang="0">
                  <a:pos x="3556" y="2015"/>
                </a:cxn>
                <a:cxn ang="0">
                  <a:pos x="277" y="2015"/>
                </a:cxn>
                <a:cxn ang="0">
                  <a:pos x="0" y="1737"/>
                </a:cxn>
                <a:cxn ang="0">
                  <a:pos x="0" y="461"/>
                </a:cxn>
                <a:cxn ang="0">
                  <a:pos x="222" y="238"/>
                </a:cxn>
                <a:cxn ang="0">
                  <a:pos x="1507" y="238"/>
                </a:cxn>
              </a:cxnLst>
              <a:pathLst>
                <a:path w="1993900" h="1047750">
                  <a:moveTo>
                    <a:pt x="908048" y="0"/>
                  </a:moveTo>
                  <a:lnTo>
                    <a:pt x="1849499" y="0"/>
                  </a:lnTo>
                  <a:cubicBezTo>
                    <a:pt x="1929249" y="0"/>
                    <a:pt x="1993900" y="64651"/>
                    <a:pt x="1993900" y="144401"/>
                  </a:cubicBezTo>
                  <a:lnTo>
                    <a:pt x="1993900" y="903349"/>
                  </a:lnTo>
                  <a:cubicBezTo>
                    <a:pt x="1993900" y="983099"/>
                    <a:pt x="1929249" y="1047750"/>
                    <a:pt x="1849499" y="1047750"/>
                  </a:cubicBezTo>
                  <a:lnTo>
                    <a:pt x="144401" y="1047750"/>
                  </a:lnTo>
                  <a:cubicBezTo>
                    <a:pt x="64651" y="1047750"/>
                    <a:pt x="0" y="983099"/>
                    <a:pt x="0" y="903349"/>
                  </a:cubicBezTo>
                  <a:lnTo>
                    <a:pt x="0" y="239711"/>
                  </a:lnTo>
                  <a:lnTo>
                    <a:pt x="115888" y="123823"/>
                  </a:lnTo>
                  <a:lnTo>
                    <a:pt x="784225" y="12382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" name="文本框 111"/>
            <p:cNvSpPr txBox="1"/>
            <p:nvPr>
              <p:custDataLst>
                <p:tags r:id="rId9"/>
              </p:custDataLst>
            </p:nvPr>
          </p:nvSpPr>
          <p:spPr>
            <a:xfrm>
              <a:off x="11846" y="4587"/>
              <a:ext cx="2982" cy="1281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spc="200" noProof="1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（三）组织损伤、破裂</a:t>
              </a:r>
              <a:endParaRPr lang="zh-CN" altLang="en-US" sz="1600" spc="200" noProof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3" name="任意多边形 36"/>
            <p:cNvSpPr/>
            <p:nvPr>
              <p:custDataLst>
                <p:tags r:id="rId10"/>
              </p:custDataLst>
            </p:nvPr>
          </p:nvSpPr>
          <p:spPr>
            <a:xfrm>
              <a:off x="4215" y="6863"/>
              <a:ext cx="3834" cy="2467"/>
            </a:xfrm>
            <a:custGeom>
              <a:avLst/>
              <a:gdLst>
                <a:gd name="connsiteX0" fmla="*/ 176782 w 1993900"/>
                <a:gd name="connsiteY0" fmla="*/ 0 h 1282700"/>
                <a:gd name="connsiteX1" fmla="*/ 399032 w 1993900"/>
                <a:gd name="connsiteY1" fmla="*/ 0 h 1282700"/>
                <a:gd name="connsiteX2" fmla="*/ 435678 w 1993900"/>
                <a:gd name="connsiteY2" fmla="*/ 0 h 1282700"/>
                <a:gd name="connsiteX3" fmla="*/ 657928 w 1993900"/>
                <a:gd name="connsiteY3" fmla="*/ 0 h 1282700"/>
                <a:gd name="connsiteX4" fmla="*/ 854778 w 1993900"/>
                <a:gd name="connsiteY4" fmla="*/ 196850 h 1282700"/>
                <a:gd name="connsiteX5" fmla="*/ 996950 w 1993900"/>
                <a:gd name="connsiteY5" fmla="*/ 196850 h 1282700"/>
                <a:gd name="connsiteX6" fmla="*/ 1844248 w 1993900"/>
                <a:gd name="connsiteY6" fmla="*/ 196850 h 1282700"/>
                <a:gd name="connsiteX7" fmla="*/ 1993900 w 1993900"/>
                <a:gd name="connsiteY7" fmla="*/ 346502 h 1282700"/>
                <a:gd name="connsiteX8" fmla="*/ 1993900 w 1993900"/>
                <a:gd name="connsiteY8" fmla="*/ 590550 h 1282700"/>
                <a:gd name="connsiteX9" fmla="*/ 1993900 w 1993900"/>
                <a:gd name="connsiteY9" fmla="*/ 1105918 h 1282700"/>
                <a:gd name="connsiteX10" fmla="*/ 1993900 w 1993900"/>
                <a:gd name="connsiteY10" fmla="*/ 1133048 h 1282700"/>
                <a:gd name="connsiteX11" fmla="*/ 1844248 w 1993900"/>
                <a:gd name="connsiteY11" fmla="*/ 1282700 h 1282700"/>
                <a:gd name="connsiteX12" fmla="*/ 1817118 w 1993900"/>
                <a:gd name="connsiteY12" fmla="*/ 1282700 h 1282700"/>
                <a:gd name="connsiteX13" fmla="*/ 996950 w 1993900"/>
                <a:gd name="connsiteY13" fmla="*/ 1282700 h 1282700"/>
                <a:gd name="connsiteX14" fmla="*/ 399032 w 1993900"/>
                <a:gd name="connsiteY14" fmla="*/ 1282700 h 1282700"/>
                <a:gd name="connsiteX15" fmla="*/ 371902 w 1993900"/>
                <a:gd name="connsiteY15" fmla="*/ 1282700 h 1282700"/>
                <a:gd name="connsiteX16" fmla="*/ 176782 w 1993900"/>
                <a:gd name="connsiteY16" fmla="*/ 1282700 h 1282700"/>
                <a:gd name="connsiteX17" fmla="*/ 149652 w 1993900"/>
                <a:gd name="connsiteY17" fmla="*/ 1282700 h 1282700"/>
                <a:gd name="connsiteX18" fmla="*/ 0 w 1993900"/>
                <a:gd name="connsiteY18" fmla="*/ 1133048 h 1282700"/>
                <a:gd name="connsiteX19" fmla="*/ 0 w 1993900"/>
                <a:gd name="connsiteY19" fmla="*/ 1105918 h 1282700"/>
                <a:gd name="connsiteX20" fmla="*/ 0 w 1993900"/>
                <a:gd name="connsiteY20" fmla="*/ 346502 h 1282700"/>
                <a:gd name="connsiteX21" fmla="*/ 0 w 1993900"/>
                <a:gd name="connsiteY21" fmla="*/ 176782 h 1282700"/>
                <a:gd name="connsiteX22" fmla="*/ 176782 w 1993900"/>
                <a:gd name="connsiteY22" fmla="*/ 0 h 128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3900" h="1282700">
                  <a:moveTo>
                    <a:pt x="176782" y="0"/>
                  </a:moveTo>
                  <a:lnTo>
                    <a:pt x="399032" y="0"/>
                  </a:lnTo>
                  <a:lnTo>
                    <a:pt x="435678" y="0"/>
                  </a:lnTo>
                  <a:lnTo>
                    <a:pt x="657928" y="0"/>
                  </a:lnTo>
                  <a:lnTo>
                    <a:pt x="854778" y="196850"/>
                  </a:lnTo>
                  <a:lnTo>
                    <a:pt x="996950" y="196850"/>
                  </a:lnTo>
                  <a:lnTo>
                    <a:pt x="1844248" y="196850"/>
                  </a:lnTo>
                  <a:cubicBezTo>
                    <a:pt x="1926899" y="196850"/>
                    <a:pt x="1993900" y="263851"/>
                    <a:pt x="1993900" y="346502"/>
                  </a:cubicBezTo>
                  <a:lnTo>
                    <a:pt x="1993900" y="590550"/>
                  </a:lnTo>
                  <a:lnTo>
                    <a:pt x="1993900" y="1105918"/>
                  </a:lnTo>
                  <a:lnTo>
                    <a:pt x="1993900" y="1133048"/>
                  </a:lnTo>
                  <a:cubicBezTo>
                    <a:pt x="1993900" y="1215699"/>
                    <a:pt x="1926899" y="1282700"/>
                    <a:pt x="1844248" y="1282700"/>
                  </a:cubicBezTo>
                  <a:lnTo>
                    <a:pt x="1817118" y="1282700"/>
                  </a:lnTo>
                  <a:lnTo>
                    <a:pt x="996950" y="1282700"/>
                  </a:lnTo>
                  <a:lnTo>
                    <a:pt x="399032" y="1282700"/>
                  </a:lnTo>
                  <a:lnTo>
                    <a:pt x="371902" y="1282700"/>
                  </a:lnTo>
                  <a:lnTo>
                    <a:pt x="176782" y="1282700"/>
                  </a:lnTo>
                  <a:lnTo>
                    <a:pt x="149652" y="1282700"/>
                  </a:lnTo>
                  <a:cubicBezTo>
                    <a:pt x="67001" y="1282700"/>
                    <a:pt x="0" y="1215699"/>
                    <a:pt x="0" y="1133048"/>
                  </a:cubicBezTo>
                  <a:lnTo>
                    <a:pt x="0" y="1105918"/>
                  </a:lnTo>
                  <a:lnTo>
                    <a:pt x="0" y="346502"/>
                  </a:lnTo>
                  <a:lnTo>
                    <a:pt x="0" y="176782"/>
                  </a:lnTo>
                  <a:cubicBezTo>
                    <a:pt x="0" y="79148"/>
                    <a:pt x="79148" y="0"/>
                    <a:pt x="176782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</p:spPr>
          <p:txBody>
            <a:bodyPr rot="0" spcFirstLastPara="0" vertOverflow="overflow" horzOverflow="overflow" vert="horz" wrap="square" lIns="91440" tIns="45720" rIns="1800000" bIns="1368000" numCol="1" spcCol="0" rtlCol="0" fromWordArt="0" anchor="ctr" anchorCtr="0" forceAA="0" compatLnSpc="1">
              <a:normAutofit fontScale="25000"/>
            </a:bodyPr>
            <a:p>
              <a:pPr algn="ctr" fontAlgn="base">
                <a:lnSpc>
                  <a:spcPct val="130000"/>
                </a:lnSpc>
              </a:pPr>
              <a:endParaRPr lang="zh-CN" altLang="en-US" sz="2800" b="1" strike="noStrike" kern="0" noProof="1" dirty="0">
                <a:solidFill>
                  <a:srgbClr val="689626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6508" name="任意多边形 37"/>
            <p:cNvSpPr/>
            <p:nvPr>
              <p:custDataLst>
                <p:tags r:id="rId11"/>
              </p:custDataLst>
            </p:nvPr>
          </p:nvSpPr>
          <p:spPr>
            <a:xfrm>
              <a:off x="4215" y="7315"/>
              <a:ext cx="3834" cy="2015"/>
            </a:xfrm>
            <a:custGeom>
              <a:avLst/>
              <a:gdLst/>
              <a:ahLst/>
              <a:cxnLst>
                <a:cxn ang="0">
                  <a:pos x="1746" y="0"/>
                </a:cxn>
                <a:cxn ang="0">
                  <a:pos x="3556" y="0"/>
                </a:cxn>
                <a:cxn ang="0">
                  <a:pos x="3834" y="277"/>
                </a:cxn>
                <a:cxn ang="0">
                  <a:pos x="3834" y="1737"/>
                </a:cxn>
                <a:cxn ang="0">
                  <a:pos x="3556" y="2015"/>
                </a:cxn>
                <a:cxn ang="0">
                  <a:pos x="277" y="2015"/>
                </a:cxn>
                <a:cxn ang="0">
                  <a:pos x="0" y="1737"/>
                </a:cxn>
                <a:cxn ang="0">
                  <a:pos x="0" y="461"/>
                </a:cxn>
                <a:cxn ang="0">
                  <a:pos x="222" y="238"/>
                </a:cxn>
                <a:cxn ang="0">
                  <a:pos x="1507" y="238"/>
                </a:cxn>
              </a:cxnLst>
              <a:pathLst>
                <a:path w="1993900" h="1047750">
                  <a:moveTo>
                    <a:pt x="908048" y="0"/>
                  </a:moveTo>
                  <a:lnTo>
                    <a:pt x="1849499" y="0"/>
                  </a:lnTo>
                  <a:cubicBezTo>
                    <a:pt x="1929249" y="0"/>
                    <a:pt x="1993900" y="64651"/>
                    <a:pt x="1993900" y="144401"/>
                  </a:cubicBezTo>
                  <a:lnTo>
                    <a:pt x="1993900" y="903349"/>
                  </a:lnTo>
                  <a:cubicBezTo>
                    <a:pt x="1993900" y="983099"/>
                    <a:pt x="1929249" y="1047750"/>
                    <a:pt x="1849499" y="1047750"/>
                  </a:cubicBezTo>
                  <a:lnTo>
                    <a:pt x="144401" y="1047750"/>
                  </a:lnTo>
                  <a:cubicBezTo>
                    <a:pt x="64651" y="1047750"/>
                    <a:pt x="0" y="983099"/>
                    <a:pt x="0" y="903349"/>
                  </a:cubicBezTo>
                  <a:lnTo>
                    <a:pt x="0" y="239711"/>
                  </a:lnTo>
                  <a:lnTo>
                    <a:pt x="115888" y="123823"/>
                  </a:lnTo>
                  <a:lnTo>
                    <a:pt x="784225" y="123823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" name="文本框 114"/>
            <p:cNvSpPr txBox="1"/>
            <p:nvPr>
              <p:custDataLst>
                <p:tags r:id="rId12"/>
              </p:custDataLst>
            </p:nvPr>
          </p:nvSpPr>
          <p:spPr>
            <a:xfrm>
              <a:off x="4635" y="7750"/>
              <a:ext cx="3129" cy="1281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 anchorCtr="0">
              <a:normAutofit fontScale="90000"/>
            </a:bodyPr>
            <a:p>
              <a:pPr algn="ctr">
                <a:lnSpc>
                  <a:spcPct val="120000"/>
                </a:lnSpc>
              </a:pPr>
              <a:r>
                <a:rPr lang="zh-CN" altLang="en-US" sz="1600" spc="200" noProof="1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（四）慢性炎症或深部化脓病灶</a:t>
              </a:r>
              <a:endParaRPr lang="zh-CN" altLang="en-US" sz="1600" spc="200" noProof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6" name="任意多边形 39"/>
            <p:cNvSpPr/>
            <p:nvPr>
              <p:custDataLst>
                <p:tags r:id="rId13"/>
              </p:custDataLst>
            </p:nvPr>
          </p:nvSpPr>
          <p:spPr>
            <a:xfrm>
              <a:off x="9017" y="6863"/>
              <a:ext cx="3834" cy="2467"/>
            </a:xfrm>
            <a:custGeom>
              <a:avLst/>
              <a:gdLst>
                <a:gd name="connsiteX0" fmla="*/ 176782 w 1993900"/>
                <a:gd name="connsiteY0" fmla="*/ 0 h 1282700"/>
                <a:gd name="connsiteX1" fmla="*/ 399032 w 1993900"/>
                <a:gd name="connsiteY1" fmla="*/ 0 h 1282700"/>
                <a:gd name="connsiteX2" fmla="*/ 435678 w 1993900"/>
                <a:gd name="connsiteY2" fmla="*/ 0 h 1282700"/>
                <a:gd name="connsiteX3" fmla="*/ 657928 w 1993900"/>
                <a:gd name="connsiteY3" fmla="*/ 0 h 1282700"/>
                <a:gd name="connsiteX4" fmla="*/ 854778 w 1993900"/>
                <a:gd name="connsiteY4" fmla="*/ 196850 h 1282700"/>
                <a:gd name="connsiteX5" fmla="*/ 996950 w 1993900"/>
                <a:gd name="connsiteY5" fmla="*/ 196850 h 1282700"/>
                <a:gd name="connsiteX6" fmla="*/ 1844248 w 1993900"/>
                <a:gd name="connsiteY6" fmla="*/ 196850 h 1282700"/>
                <a:gd name="connsiteX7" fmla="*/ 1993900 w 1993900"/>
                <a:gd name="connsiteY7" fmla="*/ 346502 h 1282700"/>
                <a:gd name="connsiteX8" fmla="*/ 1993900 w 1993900"/>
                <a:gd name="connsiteY8" fmla="*/ 590550 h 1282700"/>
                <a:gd name="connsiteX9" fmla="*/ 1993900 w 1993900"/>
                <a:gd name="connsiteY9" fmla="*/ 1105918 h 1282700"/>
                <a:gd name="connsiteX10" fmla="*/ 1993900 w 1993900"/>
                <a:gd name="connsiteY10" fmla="*/ 1133048 h 1282700"/>
                <a:gd name="connsiteX11" fmla="*/ 1844248 w 1993900"/>
                <a:gd name="connsiteY11" fmla="*/ 1282700 h 1282700"/>
                <a:gd name="connsiteX12" fmla="*/ 1817118 w 1993900"/>
                <a:gd name="connsiteY12" fmla="*/ 1282700 h 1282700"/>
                <a:gd name="connsiteX13" fmla="*/ 996950 w 1993900"/>
                <a:gd name="connsiteY13" fmla="*/ 1282700 h 1282700"/>
                <a:gd name="connsiteX14" fmla="*/ 399032 w 1993900"/>
                <a:gd name="connsiteY14" fmla="*/ 1282700 h 1282700"/>
                <a:gd name="connsiteX15" fmla="*/ 371902 w 1993900"/>
                <a:gd name="connsiteY15" fmla="*/ 1282700 h 1282700"/>
                <a:gd name="connsiteX16" fmla="*/ 176782 w 1993900"/>
                <a:gd name="connsiteY16" fmla="*/ 1282700 h 1282700"/>
                <a:gd name="connsiteX17" fmla="*/ 149652 w 1993900"/>
                <a:gd name="connsiteY17" fmla="*/ 1282700 h 1282700"/>
                <a:gd name="connsiteX18" fmla="*/ 0 w 1993900"/>
                <a:gd name="connsiteY18" fmla="*/ 1133048 h 1282700"/>
                <a:gd name="connsiteX19" fmla="*/ 0 w 1993900"/>
                <a:gd name="connsiteY19" fmla="*/ 1105918 h 1282700"/>
                <a:gd name="connsiteX20" fmla="*/ 0 w 1993900"/>
                <a:gd name="connsiteY20" fmla="*/ 346502 h 1282700"/>
                <a:gd name="connsiteX21" fmla="*/ 0 w 1993900"/>
                <a:gd name="connsiteY21" fmla="*/ 176782 h 1282700"/>
                <a:gd name="connsiteX22" fmla="*/ 176782 w 1993900"/>
                <a:gd name="connsiteY22" fmla="*/ 0 h 128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3900" h="1282700">
                  <a:moveTo>
                    <a:pt x="176782" y="0"/>
                  </a:moveTo>
                  <a:lnTo>
                    <a:pt x="399032" y="0"/>
                  </a:lnTo>
                  <a:lnTo>
                    <a:pt x="435678" y="0"/>
                  </a:lnTo>
                  <a:lnTo>
                    <a:pt x="657928" y="0"/>
                  </a:lnTo>
                  <a:lnTo>
                    <a:pt x="854778" y="196850"/>
                  </a:lnTo>
                  <a:lnTo>
                    <a:pt x="996950" y="196850"/>
                  </a:lnTo>
                  <a:lnTo>
                    <a:pt x="1844248" y="196850"/>
                  </a:lnTo>
                  <a:cubicBezTo>
                    <a:pt x="1926899" y="196850"/>
                    <a:pt x="1993900" y="263851"/>
                    <a:pt x="1993900" y="346502"/>
                  </a:cubicBezTo>
                  <a:lnTo>
                    <a:pt x="1993900" y="590550"/>
                  </a:lnTo>
                  <a:lnTo>
                    <a:pt x="1993900" y="1105918"/>
                  </a:lnTo>
                  <a:lnTo>
                    <a:pt x="1993900" y="1133048"/>
                  </a:lnTo>
                  <a:cubicBezTo>
                    <a:pt x="1993900" y="1215699"/>
                    <a:pt x="1926899" y="1282700"/>
                    <a:pt x="1844248" y="1282700"/>
                  </a:cubicBezTo>
                  <a:lnTo>
                    <a:pt x="1817118" y="1282700"/>
                  </a:lnTo>
                  <a:lnTo>
                    <a:pt x="996950" y="1282700"/>
                  </a:lnTo>
                  <a:lnTo>
                    <a:pt x="399032" y="1282700"/>
                  </a:lnTo>
                  <a:lnTo>
                    <a:pt x="371902" y="1282700"/>
                  </a:lnTo>
                  <a:lnTo>
                    <a:pt x="176782" y="1282700"/>
                  </a:lnTo>
                  <a:lnTo>
                    <a:pt x="149652" y="1282700"/>
                  </a:lnTo>
                  <a:cubicBezTo>
                    <a:pt x="67001" y="1282700"/>
                    <a:pt x="0" y="1215699"/>
                    <a:pt x="0" y="1133048"/>
                  </a:cubicBezTo>
                  <a:lnTo>
                    <a:pt x="0" y="1105918"/>
                  </a:lnTo>
                  <a:lnTo>
                    <a:pt x="0" y="346502"/>
                  </a:lnTo>
                  <a:lnTo>
                    <a:pt x="0" y="176782"/>
                  </a:lnTo>
                  <a:cubicBezTo>
                    <a:pt x="0" y="79148"/>
                    <a:pt x="79148" y="0"/>
                    <a:pt x="176782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</p:spPr>
          <p:txBody>
            <a:bodyPr rot="0" spcFirstLastPara="0" vertOverflow="overflow" horzOverflow="overflow" vert="horz" wrap="square" lIns="91440" tIns="45720" rIns="1800000" bIns="1368000" numCol="1" spcCol="0" rtlCol="0" fromWordArt="0" anchor="ctr" anchorCtr="0" forceAA="0" compatLnSpc="1">
              <a:normAutofit fontScale="25000"/>
            </a:bodyPr>
            <a:p>
              <a:pPr algn="ctr" fontAlgn="base">
                <a:lnSpc>
                  <a:spcPct val="130000"/>
                </a:lnSpc>
              </a:pPr>
              <a:endParaRPr lang="zh-CN" altLang="en-US" sz="2800" b="1" strike="noStrike" kern="0" noProof="1" dirty="0">
                <a:solidFill>
                  <a:srgbClr val="44750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17" name="任意多边形 40"/>
            <p:cNvSpPr/>
            <p:nvPr>
              <p:custDataLst>
                <p:tags r:id="rId14"/>
              </p:custDataLst>
            </p:nvPr>
          </p:nvSpPr>
          <p:spPr>
            <a:xfrm>
              <a:off x="9017" y="7315"/>
              <a:ext cx="3834" cy="2015"/>
            </a:xfrm>
            <a:custGeom>
              <a:avLst/>
              <a:gdLst>
                <a:gd name="connsiteX0" fmla="*/ 908048 w 1993900"/>
                <a:gd name="connsiteY0" fmla="*/ 0 h 1047750"/>
                <a:gd name="connsiteX1" fmla="*/ 1849499 w 1993900"/>
                <a:gd name="connsiteY1" fmla="*/ 0 h 1047750"/>
                <a:gd name="connsiteX2" fmla="*/ 1993900 w 1993900"/>
                <a:gd name="connsiteY2" fmla="*/ 144401 h 1047750"/>
                <a:gd name="connsiteX3" fmla="*/ 1993900 w 1993900"/>
                <a:gd name="connsiteY3" fmla="*/ 903349 h 1047750"/>
                <a:gd name="connsiteX4" fmla="*/ 1849499 w 1993900"/>
                <a:gd name="connsiteY4" fmla="*/ 1047750 h 1047750"/>
                <a:gd name="connsiteX5" fmla="*/ 144401 w 1993900"/>
                <a:gd name="connsiteY5" fmla="*/ 1047750 h 1047750"/>
                <a:gd name="connsiteX6" fmla="*/ 0 w 1993900"/>
                <a:gd name="connsiteY6" fmla="*/ 903349 h 1047750"/>
                <a:gd name="connsiteX7" fmla="*/ 0 w 1993900"/>
                <a:gd name="connsiteY7" fmla="*/ 239711 h 1047750"/>
                <a:gd name="connsiteX8" fmla="*/ 115888 w 1993900"/>
                <a:gd name="connsiteY8" fmla="*/ 123823 h 1047750"/>
                <a:gd name="connsiteX9" fmla="*/ 784225 w 1993900"/>
                <a:gd name="connsiteY9" fmla="*/ 123823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93900" h="1047750">
                  <a:moveTo>
                    <a:pt x="908048" y="0"/>
                  </a:moveTo>
                  <a:lnTo>
                    <a:pt x="1849499" y="0"/>
                  </a:lnTo>
                  <a:cubicBezTo>
                    <a:pt x="1929249" y="0"/>
                    <a:pt x="1993900" y="64651"/>
                    <a:pt x="1993900" y="144401"/>
                  </a:cubicBezTo>
                  <a:lnTo>
                    <a:pt x="1993900" y="903349"/>
                  </a:lnTo>
                  <a:cubicBezTo>
                    <a:pt x="1993900" y="983099"/>
                    <a:pt x="1929249" y="1047750"/>
                    <a:pt x="1849499" y="1047750"/>
                  </a:cubicBezTo>
                  <a:lnTo>
                    <a:pt x="144401" y="1047750"/>
                  </a:lnTo>
                  <a:cubicBezTo>
                    <a:pt x="64651" y="1047750"/>
                    <a:pt x="0" y="983099"/>
                    <a:pt x="0" y="903349"/>
                  </a:cubicBezTo>
                  <a:lnTo>
                    <a:pt x="0" y="239711"/>
                  </a:lnTo>
                  <a:lnTo>
                    <a:pt x="115888" y="123823"/>
                  </a:lnTo>
                  <a:lnTo>
                    <a:pt x="784225" y="12382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txBody>
            <a:bodyPr rot="0" spcFirstLastPara="0" vertOverflow="overflow" horzOverflow="overflow" vert="horz" wrap="square" lIns="91440" tIns="216000" rIns="91440" bIns="45720" numCol="1" spcCol="0" rtlCol="0" fromWordArt="0" anchor="ctr" anchorCtr="0" forceAA="0" compatLnSpc="1">
              <a:normAutofit/>
            </a:bodyPr>
            <a:p>
              <a:pPr algn="ctr" fontAlgn="base">
                <a:lnSpc>
                  <a:spcPct val="130000"/>
                </a:lnSpc>
              </a:pPr>
              <a:endParaRPr lang="zh-CN" altLang="en-US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文本框 117"/>
            <p:cNvSpPr txBox="1"/>
            <p:nvPr>
              <p:custDataLst>
                <p:tags r:id="rId15"/>
              </p:custDataLst>
            </p:nvPr>
          </p:nvSpPr>
          <p:spPr>
            <a:xfrm>
              <a:off x="9438" y="7750"/>
              <a:ext cx="3129" cy="1281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spc="200" noProof="1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（五）对冷过敏者</a:t>
              </a:r>
              <a:endParaRPr lang="zh-CN" altLang="en-US" sz="1600" spc="200" noProof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06513" name="文本框 118"/>
            <p:cNvSpPr txBox="1"/>
            <p:nvPr>
              <p:custDataLst>
                <p:tags r:id="rId16"/>
              </p:custDataLst>
            </p:nvPr>
          </p:nvSpPr>
          <p:spPr>
            <a:xfrm>
              <a:off x="11418" y="3717"/>
              <a:ext cx="1501" cy="6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/>
            <a:p>
              <a:pPr algn="ctr"/>
              <a:r>
                <a:rPr lang="en-US" altLang="zh-CN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en-US" altLang="zh-CN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514" name="文本框 119"/>
            <p:cNvSpPr txBox="1"/>
            <p:nvPr>
              <p:custDataLst>
                <p:tags r:id="rId17"/>
              </p:custDataLst>
            </p:nvPr>
          </p:nvSpPr>
          <p:spPr>
            <a:xfrm>
              <a:off x="4215" y="6930"/>
              <a:ext cx="1501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/>
            <a:p>
              <a:pPr algn="ctr"/>
              <a:r>
                <a:rPr lang="en-US" altLang="zh-CN" dirty="0">
                  <a:solidFill>
                    <a:srgbClr val="404040"/>
                  </a:solidFill>
                  <a:latin typeface="Arial" panose="020B0604020202020204" pitchFamily="34" charset="0"/>
                </a:rPr>
                <a:t>04</a:t>
              </a:r>
              <a:endParaRPr lang="en-US" altLang="zh-CN" dirty="0">
                <a:solidFill>
                  <a:srgbClr val="40404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6515" name="文本框 120"/>
            <p:cNvSpPr txBox="1"/>
            <p:nvPr>
              <p:custDataLst>
                <p:tags r:id="rId18"/>
              </p:custDataLst>
            </p:nvPr>
          </p:nvSpPr>
          <p:spPr>
            <a:xfrm>
              <a:off x="9017" y="6930"/>
              <a:ext cx="1501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/>
            <a:p>
              <a:pPr algn="ctr"/>
              <a:r>
                <a:rPr lang="en-US" altLang="zh-CN" dirty="0">
                  <a:solidFill>
                    <a:srgbClr val="404040"/>
                  </a:solidFill>
                  <a:latin typeface="Arial" panose="020B0604020202020204" pitchFamily="34" charset="0"/>
                </a:rPr>
                <a:t>05</a:t>
              </a:r>
              <a:endParaRPr lang="en-US" altLang="zh-CN" dirty="0">
                <a:solidFill>
                  <a:srgbClr val="40404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6516" name="文本框 121"/>
            <p:cNvSpPr txBox="1"/>
            <p:nvPr>
              <p:custDataLst>
                <p:tags r:id="rId19"/>
              </p:custDataLst>
            </p:nvPr>
          </p:nvSpPr>
          <p:spPr>
            <a:xfrm>
              <a:off x="1814" y="3717"/>
              <a:ext cx="1501" cy="6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/>
            <a:p>
              <a:pPr algn="ctr"/>
              <a:r>
                <a:rPr lang="en-US" altLang="zh-CN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en-US" altLang="zh-CN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517" name="文本框 122"/>
            <p:cNvSpPr txBox="1"/>
            <p:nvPr>
              <p:custDataLst>
                <p:tags r:id="rId20"/>
              </p:custDataLst>
            </p:nvPr>
          </p:nvSpPr>
          <p:spPr>
            <a:xfrm>
              <a:off x="6616" y="3717"/>
              <a:ext cx="1501" cy="6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/>
            <a:p>
              <a:pPr algn="ctr"/>
              <a:r>
                <a:rPr lang="en-US" altLang="zh-CN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en-US" altLang="zh-CN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21"/>
            </p:custDataLst>
          </p:nvPr>
        </p:nvSpPr>
        <p:spPr>
          <a:xfrm>
            <a:off x="231407" y="9738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三、冷疗法的禁忌证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2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1377_1*l_h_i*1_2_1"/>
  <p:tag name="KSO_WM_TEMPLATE_CATEGORY" val="diagram"/>
  <p:tag name="KSO_WM_TEMPLATE_INDEX" val="20201377"/>
  <p:tag name="KSO_WM_UNIT_LAYERLEVEL" val="1_1_1"/>
  <p:tag name="KSO_WM_TAG_VERSION" val="1.0"/>
  <p:tag name="KSO_WM_BEAUTIFY_FLAG" val="#wm#"/>
  <p:tag name="KSO_WM_UNIT_FILL_FORE_SCHEMECOLOR_INDEX" val="16"/>
  <p:tag name="KSO_WM_UNIT_FILL_TYPE" val="1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2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1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PRESET_TEXT" val="A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03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1_4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NOCLEAR" val="0"/>
  <p:tag name="KSO_WM_DIAGRAM_GROUP_CODE" val="l1-1"/>
  <p:tag name="KSO_WM_UNIT_TYPE" val="l_h_i"/>
  <p:tag name="KSO_WM_UNIT_INDEX" val="1_1_4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104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1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05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1_3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54_5*l_h_f*1_1_2"/>
  <p:tag name="KSO_WM_TEMPLATE_CATEGORY" val="diagram"/>
  <p:tag name="KSO_WM_TEMPLATE_INDEX" val="754"/>
  <p:tag name="KSO_WM_UNIT_LAYERLEVEL" val="1_1_1"/>
  <p:tag name="KSO_WM_TAG_VERSION" val="1.0"/>
  <p:tag name="KSO_WM_BEAUTIFY_FLAG" val="#wm#"/>
  <p:tag name="KSO_WM_UNIT_NOCLEAR" val="0"/>
  <p:tag name="KSO_WM_UNIT_VALUE" val="30"/>
  <p:tag name="KSO_WM_UNIT_TYPE" val="l_h_f"/>
  <p:tag name="KSO_WM_UNIT_INDEX" val="1_1_2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107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2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PRESET_TEXT" val="B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08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2_4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NOCLEAR" val="0"/>
  <p:tag name="KSO_WM_DIAGRAM_GROUP_CODE" val="l1-1"/>
  <p:tag name="KSO_WM_UNIT_TYPE" val="l_h_i"/>
  <p:tag name="KSO_WM_UNIT_INDEX" val="1_2_4"/>
  <p:tag name="KSO_WM_UNIT_FILL_FORE_SCHEMECOLOR_INDEX" val="6"/>
  <p:tag name="KSO_WM_UNIT_FILL_TYPE" val="1"/>
  <p:tag name="KSO_WM_UNIT_TEXT_FILL_FORE_SCHEMECOLOR_INDEX" val="6"/>
  <p:tag name="KSO_WM_UNIT_TEXT_FILL_TYPE" val="1"/>
  <p:tag name="KSO_WM_UNIT_USESOURCEFORMAT_APPLY" val="1"/>
</p:tagLst>
</file>

<file path=ppt/tags/tag109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2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1.xml><?xml version="1.0" encoding="utf-8"?>
<p:tagLst xmlns:p="http://schemas.openxmlformats.org/presentationml/2006/main">
  <p:tag name="KSO_WM_UNIT_ISCONTENTSTITLE" val="0"/>
  <p:tag name="KSO_WM_UNIT_PRESET_TEXT" val="紧急且重要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01377_1*l_h_a*1_2_1"/>
  <p:tag name="KSO_WM_TEMPLATE_CATEGORY" val="diagram"/>
  <p:tag name="KSO_WM_TEMPLATE_INDEX" val="20201377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110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2_3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54_5*l_h_f*1_2_2"/>
  <p:tag name="KSO_WM_TEMPLATE_CATEGORY" val="diagram"/>
  <p:tag name="KSO_WM_TEMPLATE_INDEX" val="754"/>
  <p:tag name="KSO_WM_UNIT_LAYERLEVEL" val="1_1_1"/>
  <p:tag name="KSO_WM_TAG_VERSION" val="1.0"/>
  <p:tag name="KSO_WM_BEAUTIFY_FLAG" val="#wm#"/>
  <p:tag name="KSO_WM_UNIT_NOCLEAR" val="0"/>
  <p:tag name="KSO_WM_UNIT_VALUE" val="30"/>
  <p:tag name="KSO_WM_UNIT_TYPE" val="l_h_f"/>
  <p:tag name="KSO_WM_UNIT_INDEX" val="1_2_2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112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3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PRESET_TEXT" val="C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13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3_4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NOCLEAR" val="0"/>
  <p:tag name="KSO_WM_DIAGRAM_GROUP_CODE" val="l1-1"/>
  <p:tag name="KSO_WM_UNIT_TYPE" val="l_h_i"/>
  <p:tag name="KSO_WM_UNIT_INDEX" val="1_3_4"/>
  <p:tag name="KSO_WM_UNIT_FILL_FORE_SCHEMECOLOR_INDEX" val="7"/>
  <p:tag name="KSO_WM_UNIT_FILL_TYPE" val="1"/>
  <p:tag name="KSO_WM_UNIT_TEXT_FILL_FORE_SCHEMECOLOR_INDEX" val="7"/>
  <p:tag name="KSO_WM_UNIT_TEXT_FILL_TYPE" val="1"/>
  <p:tag name="KSO_WM_UNIT_USESOURCEFORMAT_APPLY" val="1"/>
</p:tagLst>
</file>

<file path=ppt/tags/tag114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3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15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3_3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54_5*l_h_f*1_3_2"/>
  <p:tag name="KSO_WM_TEMPLATE_CATEGORY" val="diagram"/>
  <p:tag name="KSO_WM_TEMPLATE_INDEX" val="754"/>
  <p:tag name="KSO_WM_UNIT_LAYERLEVEL" val="1_1_1"/>
  <p:tag name="KSO_WM_TAG_VERSION" val="1.0"/>
  <p:tag name="KSO_WM_BEAUTIFY_FLAG" val="#wm#"/>
  <p:tag name="KSO_WM_UNIT_NOCLEAR" val="0"/>
  <p:tag name="KSO_WM_UNIT_VALUE" val="30"/>
  <p:tag name="KSO_WM_UNIT_TYPE" val="l_h_f"/>
  <p:tag name="KSO_WM_UNIT_INDEX" val="1_3_2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117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4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PRESET_TEXT" val="D"/>
  <p:tag name="KSO_WM_UNIT_FILL_FORE_SCHEMECOLOR_INDEX" val="8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18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4_4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NOCLEAR" val="0"/>
  <p:tag name="KSO_WM_DIAGRAM_GROUP_CODE" val="l1-1"/>
  <p:tag name="KSO_WM_UNIT_TYPE" val="l_h_i"/>
  <p:tag name="KSO_WM_UNIT_INDEX" val="1_4_4"/>
  <p:tag name="KSO_WM_UNIT_FILL_FORE_SCHEMECOLOR_INDEX" val="8"/>
  <p:tag name="KSO_WM_UNIT_FILL_TYPE" val="1"/>
  <p:tag name="KSO_WM_UNIT_TEXT_FILL_FORE_SCHEMECOLOR_INDEX" val="8"/>
  <p:tag name="KSO_WM_UNIT_TEXT_FILL_TYPE" val="1"/>
  <p:tag name="KSO_WM_UNIT_USESOURCEFORMAT_APPLY" val="1"/>
</p:tagLst>
</file>

<file path=ppt/tags/tag119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4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FILL_FORE_SCHEMECOLOR_INDEX" val="8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2.xml><?xml version="1.0" encoding="utf-8"?>
<p:tagLst xmlns:p="http://schemas.openxmlformats.org/presentationml/2006/main">
  <p:tag name="KSO_WM_UNIT_PRESET_TEXT" val="事务名称一&#13;事务名称二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1377_1*l_h_f*1_2_1"/>
  <p:tag name="KSO_WM_TEMPLATE_CATEGORY" val="diagram"/>
  <p:tag name="KSO_WM_TEMPLATE_INDEX" val="2020137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20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4_3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FILL_FORE_SCHEMECOLOR_INDEX" val="8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54_5*l_h_f*1_4_2"/>
  <p:tag name="KSO_WM_TEMPLATE_CATEGORY" val="diagram"/>
  <p:tag name="KSO_WM_TEMPLATE_INDEX" val="754"/>
  <p:tag name="KSO_WM_UNIT_LAYERLEVEL" val="1_1_1"/>
  <p:tag name="KSO_WM_TAG_VERSION" val="1.0"/>
  <p:tag name="KSO_WM_BEAUTIFY_FLAG" val="#wm#"/>
  <p:tag name="KSO_WM_UNIT_NOCLEAR" val="0"/>
  <p:tag name="KSO_WM_UNIT_VALUE" val="30"/>
  <p:tag name="KSO_WM_UNIT_TYPE" val="l_h_f"/>
  <p:tag name="KSO_WM_UNIT_INDEX" val="1_4_2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122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5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PRESET_TEXT" val="E"/>
  <p:tag name="KSO_WM_UNIT_FILL_FORE_SCHEMECOLOR_INDEX" val="9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23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5_4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NOCLEAR" val="0"/>
  <p:tag name="KSO_WM_DIAGRAM_GROUP_CODE" val="l1-1"/>
  <p:tag name="KSO_WM_UNIT_TYPE" val="l_h_i"/>
  <p:tag name="KSO_WM_UNIT_INDEX" val="1_5_4"/>
  <p:tag name="KSO_WM_UNIT_FILL_FORE_SCHEMECOLOR_INDEX" val="9"/>
  <p:tag name="KSO_WM_UNIT_FILL_TYPE" val="1"/>
  <p:tag name="KSO_WM_UNIT_TEXT_FILL_FORE_SCHEMECOLOR_INDEX" val="9"/>
  <p:tag name="KSO_WM_UNIT_TEXT_FILL_TYPE" val="1"/>
  <p:tag name="KSO_WM_UNIT_USESOURCEFORMAT_APPLY" val="1"/>
</p:tagLst>
</file>

<file path=ppt/tags/tag124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5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FILL_FORE_SCHEMECOLOR_INDEX" val="9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25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5_3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FILL_FORE_SCHEMECOLOR_INDEX" val="9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54_5*l_h_f*1_5_2"/>
  <p:tag name="KSO_WM_TEMPLATE_CATEGORY" val="diagram"/>
  <p:tag name="KSO_WM_TEMPLATE_INDEX" val="754"/>
  <p:tag name="KSO_WM_UNIT_LAYERLEVEL" val="1_1_1"/>
  <p:tag name="KSO_WM_TAG_VERSION" val="1.0"/>
  <p:tag name="KSO_WM_BEAUTIFY_FLAG" val="#wm#"/>
  <p:tag name="KSO_WM_UNIT_NOCLEAR" val="0"/>
  <p:tag name="KSO_WM_UNIT_VALUE" val="30"/>
  <p:tag name="KSO_WM_UNIT_TYPE" val="l_h_f"/>
  <p:tag name="KSO_WM_UNIT_INDEX" val="1_5_2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127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6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PRESET_TEXT" val="E"/>
  <p:tag name="KSO_WM_UNIT_FILL_FORE_SCHEMECOLOR_INDEX" val="10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28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6_4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NOCLEAR" val="0"/>
  <p:tag name="KSO_WM_DIAGRAM_GROUP_CODE" val="l1-1"/>
  <p:tag name="KSO_WM_UNIT_TYPE" val="l_h_i"/>
  <p:tag name="KSO_WM_UNIT_INDEX" val="1_6_4"/>
  <p:tag name="KSO_WM_UNIT_FILL_FORE_SCHEMECOLOR_INDEX" val="10"/>
  <p:tag name="KSO_WM_UNIT_FILL_TYPE" val="1"/>
  <p:tag name="KSO_WM_UNIT_TEXT_FILL_FORE_SCHEMECOLOR_INDEX" val="10"/>
  <p:tag name="KSO_WM_UNIT_TEXT_FILL_TYPE" val="1"/>
  <p:tag name="KSO_WM_UNIT_USESOURCEFORMAT_APPLY" val="1"/>
</p:tagLst>
</file>

<file path=ppt/tags/tag129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6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FILL_FORE_SCHEMECOLOR_INDEX" val="10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1377_1*l_h_i*1_3_1"/>
  <p:tag name="KSO_WM_TEMPLATE_CATEGORY" val="diagram"/>
  <p:tag name="KSO_WM_TEMPLATE_INDEX" val="20201377"/>
  <p:tag name="KSO_WM_UNIT_LAYERLEVEL" val="1_1_1"/>
  <p:tag name="KSO_WM_TAG_VERSION" val="1.0"/>
  <p:tag name="KSO_WM_BEAUTIFY_FLAG" val="#wm#"/>
  <p:tag name="KSO_WM_UNIT_FILL_FORE_SCHEMECOLOR_INDEX" val="16"/>
  <p:tag name="KSO_WM_UNIT_FILL_TYPE" val="1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130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6_3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FILL_FORE_SCHEMECOLOR_INDEX" val="10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54_5*l_h_f*1_6_2"/>
  <p:tag name="KSO_WM_TEMPLATE_CATEGORY" val="diagram"/>
  <p:tag name="KSO_WM_TEMPLATE_INDEX" val="754"/>
  <p:tag name="KSO_WM_UNIT_LAYERLEVEL" val="1_1_1"/>
  <p:tag name="KSO_WM_TAG_VERSION" val="1.0"/>
  <p:tag name="KSO_WM_BEAUTIFY_FLAG" val="#wm#"/>
  <p:tag name="KSO_WM_UNIT_NOCLEAR" val="0"/>
  <p:tag name="KSO_WM_UNIT_VALUE" val="30"/>
  <p:tag name="KSO_WM_UNIT_TYPE" val="l_h_f"/>
  <p:tag name="KSO_WM_UNIT_INDEX" val="1_6_2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13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3.xml><?xml version="1.0" encoding="utf-8"?>
<p:tagLst xmlns:p="http://schemas.openxmlformats.org/presentationml/2006/main">
  <p:tag name="KSO_WM_BEAUTIFY_FLAG" val="#wm#"/>
  <p:tag name="KSO_WM_TEMPLATE_CATEGORY" val="custom"/>
  <p:tag name="KSO_WM_TEMPLATE_INDEX" val="20191204"/>
  <p:tag name="KSO_WM_SLIDE_ITEM_CNT" val="4"/>
  <p:tag name="KSO_WM_SPECIAL_SOURCE" val="bdnull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90_4*l_h_i*1_1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  <p:tag name="KSO_WM_UNIT_DIAGRAM_SCHEMECOLOR_ID" val="4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90_4*l_h_i*1_1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136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90_4*l_h_f*1_1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90_4*l_h_i*1_2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6"/>
  <p:tag name="KSO_WM_UNIT_TEXT_FILL_TYPE" val="1"/>
  <p:tag name="KSO_WM_UNIT_USESOURCEFORMAT_APPLY" val="1"/>
  <p:tag name="KSO_WM_UNIT_DIAGRAM_SCHEMECOLOR_ID" val="4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90_4*l_h_i*1_2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139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90_4*l_h_f*1_2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14.xml><?xml version="1.0" encoding="utf-8"?>
<p:tagLst xmlns:p="http://schemas.openxmlformats.org/presentationml/2006/main">
  <p:tag name="KSO_WM_UNIT_ISCONTENTSTITLE" val="0"/>
  <p:tag name="KSO_WM_UNIT_PRESET_TEXT" val="不紧急不重要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01377_1*l_h_a*1_3_1"/>
  <p:tag name="KSO_WM_TEMPLATE_CATEGORY" val="diagram"/>
  <p:tag name="KSO_WM_TEMPLATE_INDEX" val="20201377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90_4*l_h_i*1_3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7"/>
  <p:tag name="KSO_WM_UNIT_TEXT_FILL_TYPE" val="1"/>
  <p:tag name="KSO_WM_UNIT_USESOURCEFORMAT_APPLY" val="1"/>
  <p:tag name="KSO_WM_UNIT_DIAGRAM_SCHEMECOLOR_ID" val="4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90_4*l_h_i*1_3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142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90_4*l_h_f*1_3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790_4*l_h_i*1_4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8"/>
  <p:tag name="KSO_WM_UNIT_TEXT_FILL_TYPE" val="1"/>
  <p:tag name="KSO_WM_UNIT_USESOURCEFORMAT_APPLY" val="1"/>
  <p:tag name="KSO_WM_UNIT_DIAGRAM_SCHEMECOLOR_ID" val="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790_4*l_h_i*1_4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145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790_4*l_h_f*1_4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790_4*l_h_i*1_5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9"/>
  <p:tag name="KSO_WM_UNIT_TEXT_FILL_TYPE" val="1"/>
  <p:tag name="KSO_WM_UNIT_USESOURCEFORMAT_APPLY" val="1"/>
  <p:tag name="KSO_WM_UNIT_DIAGRAM_SCHEMECOLOR_ID" val="4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790_4*l_h_i*1_5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148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790_4*l_h_f*1_5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790_4*l_h_i*1_3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7"/>
  <p:tag name="KSO_WM_UNIT_TEXT_FILL_TYPE" val="1"/>
  <p:tag name="KSO_WM_UNIT_USESOURCEFORMAT_APPLY" val="1"/>
  <p:tag name="KSO_WM_UNIT_DIAGRAM_SCHEMECOLOR_ID" val="4"/>
</p:tagLst>
</file>

<file path=ppt/tags/tag15.xml><?xml version="1.0" encoding="utf-8"?>
<p:tagLst xmlns:p="http://schemas.openxmlformats.org/presentationml/2006/main">
  <p:tag name="KSO_WM_UNIT_PRESET_TEXT" val="事务名称一&#13;事务名称二&#13;事务名称三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1377_1*l_h_f*1_3_1"/>
  <p:tag name="KSO_WM_TEMPLATE_CATEGORY" val="diagram"/>
  <p:tag name="KSO_WM_TEMPLATE_INDEX" val="2020137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790_4*l_h_i*1_4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8"/>
  <p:tag name="KSO_WM_UNIT_TEXT_FILL_TYPE" val="1"/>
  <p:tag name="KSO_WM_UNIT_USESOURCEFORMAT_APPLY" val="1"/>
  <p:tag name="KSO_WM_UNIT_DIAGRAM_SCHEMECOLOR_ID" val="4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1"/>
  <p:tag name="KSO_WM_UNIT_ID" val="diagram790_4*l_h_i*1_5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9"/>
  <p:tag name="KSO_WM_UNIT_TEXT_FILL_TYPE" val="1"/>
  <p:tag name="KSO_WM_UNIT_USESOURCEFORMAT_APPLY" val="1"/>
  <p:tag name="KSO_WM_UNIT_DIAGRAM_SCHEMECOLOR_ID" val="4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790_4*l_h_i*1_1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  <p:tag name="KSO_WM_UNIT_DIAGRAM_SCHEMECOLOR_ID" val="4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790_4*l_h_i*1_2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  <p:tag name="KSO_WM_UNIT_DIAGRAM_SCHEMECOLOR_ID" val="4"/>
</p:tagLst>
</file>

<file path=ppt/tags/tag15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2616"/>
  <p:tag name="KSO_WM_SLIDE_ITEM_CNT" val="5"/>
  <p:tag name="KSO_WM_SPECIAL_SOURCE" val="bdnull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5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5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01377_1*l_h_i*1_4_1"/>
  <p:tag name="KSO_WM_TEMPLATE_CATEGORY" val="diagram"/>
  <p:tag name="KSO_WM_TEMPLATE_INDEX" val="20201377"/>
  <p:tag name="KSO_WM_UNIT_LAYERLEVEL" val="1_1_1"/>
  <p:tag name="KSO_WM_TAG_VERSION" val="1.0"/>
  <p:tag name="KSO_WM_BEAUTIFY_FLAG" val="#wm#"/>
  <p:tag name="KSO_WM_UNIT_FILL_FORE_SCHEMECOLOR_INDEX" val="16"/>
  <p:tag name="KSO_WM_UNIT_FILL_TYPE" val="1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6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ISCONTENTSTITLE" val="0"/>
  <p:tag name="KSO_WM_UNIT_PRESET_TEXT" val="不紧急但重要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01377_1*l_h_a*1_4_1"/>
  <p:tag name="KSO_WM_TEMPLATE_CATEGORY" val="diagram"/>
  <p:tag name="KSO_WM_TEMPLATE_INDEX" val="20201377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PRESET_TEXT" val="事务名称一&#13;事务名称二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01377_1*l_h_f*1_4_1"/>
  <p:tag name="KSO_WM_TEMPLATE_CATEGORY" val="diagram"/>
  <p:tag name="KSO_WM_TEMPLATE_INDEX" val="2020137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91204"/>
  <p:tag name="KSO_WM_SPECIAL_SOURCE" val="bdnull"/>
</p:tagLst>
</file>

<file path=ppt/tags/tag21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1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PRESET_TEXT" val="A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1_4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NOCLEAR" val="0"/>
  <p:tag name="KSO_WM_DIAGRAM_GROUP_CODE" val="l1-1"/>
  <p:tag name="KSO_WM_UNIT_TYPE" val="l_h_i"/>
  <p:tag name="KSO_WM_UNIT_INDEX" val="1_1_4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1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1_3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54_5*l_h_f*1_1_2"/>
  <p:tag name="KSO_WM_TEMPLATE_CATEGORY" val="diagram"/>
  <p:tag name="KSO_WM_TEMPLATE_INDEX" val="754"/>
  <p:tag name="KSO_WM_UNIT_LAYERLEVEL" val="1_1_1"/>
  <p:tag name="KSO_WM_TAG_VERSION" val="1.0"/>
  <p:tag name="KSO_WM_BEAUTIFY_FLAG" val="#wm#"/>
  <p:tag name="KSO_WM_UNIT_NOCLEAR" val="0"/>
  <p:tag name="KSO_WM_UNIT_VALUE" val="30"/>
  <p:tag name="KSO_WM_UNIT_TYPE" val="l_h_f"/>
  <p:tag name="KSO_WM_UNIT_INDEX" val="1_1_2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2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PRESET_TEXT" val="B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2_4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NOCLEAR" val="0"/>
  <p:tag name="KSO_WM_DIAGRAM_GROUP_CODE" val="l1-1"/>
  <p:tag name="KSO_WM_UNIT_TYPE" val="l_h_i"/>
  <p:tag name="KSO_WM_UNIT_INDEX" val="1_2_4"/>
  <p:tag name="KSO_WM_UNIT_FILL_FORE_SCHEMECOLOR_INDEX" val="6"/>
  <p:tag name="KSO_WM_UNIT_FILL_TYPE" val="1"/>
  <p:tag name="KSO_WM_UNIT_TEXT_FILL_FORE_SCHEMECOLOR_INDEX" val="6"/>
  <p:tag name="KSO_WM_UNIT_TEXT_FILL_TYPE" val="1"/>
  <p:tag name="KSO_WM_UNIT_USESOURCEFORMAT_APPLY" val="1"/>
</p:tagLst>
</file>

<file path=ppt/tags/tag28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2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9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2_3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54_5*l_h_f*1_2_2"/>
  <p:tag name="KSO_WM_TEMPLATE_CATEGORY" val="diagram"/>
  <p:tag name="KSO_WM_TEMPLATE_INDEX" val="754"/>
  <p:tag name="KSO_WM_UNIT_LAYERLEVEL" val="1_1_1"/>
  <p:tag name="KSO_WM_TAG_VERSION" val="1.0"/>
  <p:tag name="KSO_WM_BEAUTIFY_FLAG" val="#wm#"/>
  <p:tag name="KSO_WM_UNIT_NOCLEAR" val="0"/>
  <p:tag name="KSO_WM_UNIT_VALUE" val="30"/>
  <p:tag name="KSO_WM_UNIT_TYPE" val="l_h_f"/>
  <p:tag name="KSO_WM_UNIT_INDEX" val="1_2_2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31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3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PRESET_TEXT" val="C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32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3_4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NOCLEAR" val="0"/>
  <p:tag name="KSO_WM_DIAGRAM_GROUP_CODE" val="l1-1"/>
  <p:tag name="KSO_WM_UNIT_TYPE" val="l_h_i"/>
  <p:tag name="KSO_WM_UNIT_INDEX" val="1_3_4"/>
  <p:tag name="KSO_WM_UNIT_FILL_FORE_SCHEMECOLOR_INDEX" val="7"/>
  <p:tag name="KSO_WM_UNIT_FILL_TYPE" val="1"/>
  <p:tag name="KSO_WM_UNIT_TEXT_FILL_FORE_SCHEMECOLOR_INDEX" val="7"/>
  <p:tag name="KSO_WM_UNIT_TEXT_FILL_TYPE" val="1"/>
  <p:tag name="KSO_WM_UNIT_USESOURCEFORMAT_APPLY" val="1"/>
</p:tagLst>
</file>

<file path=ppt/tags/tag33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3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4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3_3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54_5*l_h_f*1_3_2"/>
  <p:tag name="KSO_WM_TEMPLATE_CATEGORY" val="diagram"/>
  <p:tag name="KSO_WM_TEMPLATE_INDEX" val="754"/>
  <p:tag name="KSO_WM_UNIT_LAYERLEVEL" val="1_1_1"/>
  <p:tag name="KSO_WM_TAG_VERSION" val="1.0"/>
  <p:tag name="KSO_WM_BEAUTIFY_FLAG" val="#wm#"/>
  <p:tag name="KSO_WM_UNIT_NOCLEAR" val="0"/>
  <p:tag name="KSO_WM_UNIT_VALUE" val="30"/>
  <p:tag name="KSO_WM_UNIT_TYPE" val="l_h_f"/>
  <p:tag name="KSO_WM_UNIT_INDEX" val="1_3_2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36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4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PRESET_TEXT" val="D"/>
  <p:tag name="KSO_WM_UNIT_FILL_FORE_SCHEMECOLOR_INDEX" val="8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37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4_4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NOCLEAR" val="0"/>
  <p:tag name="KSO_WM_DIAGRAM_GROUP_CODE" val="l1-1"/>
  <p:tag name="KSO_WM_UNIT_TYPE" val="l_h_i"/>
  <p:tag name="KSO_WM_UNIT_INDEX" val="1_4_4"/>
  <p:tag name="KSO_WM_UNIT_FILL_FORE_SCHEMECOLOR_INDEX" val="8"/>
  <p:tag name="KSO_WM_UNIT_FILL_TYPE" val="1"/>
  <p:tag name="KSO_WM_UNIT_TEXT_FILL_FORE_SCHEMECOLOR_INDEX" val="8"/>
  <p:tag name="KSO_WM_UNIT_TEXT_FILL_TYPE" val="1"/>
  <p:tag name="KSO_WM_UNIT_USESOURCEFORMAT_APPLY" val="1"/>
</p:tagLst>
</file>

<file path=ppt/tags/tag38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4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FILL_FORE_SCHEMECOLOR_INDEX" val="8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9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4_3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FILL_FORE_SCHEMECOLOR_INDEX" val="8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54_5*l_h_f*1_4_2"/>
  <p:tag name="KSO_WM_TEMPLATE_CATEGORY" val="diagram"/>
  <p:tag name="KSO_WM_TEMPLATE_INDEX" val="754"/>
  <p:tag name="KSO_WM_UNIT_LAYERLEVEL" val="1_1_1"/>
  <p:tag name="KSO_WM_TAG_VERSION" val="1.0"/>
  <p:tag name="KSO_WM_BEAUTIFY_FLAG" val="#wm#"/>
  <p:tag name="KSO_WM_UNIT_NOCLEAR" val="0"/>
  <p:tag name="KSO_WM_UNIT_VALUE" val="30"/>
  <p:tag name="KSO_WM_UNIT_TYPE" val="l_h_f"/>
  <p:tag name="KSO_WM_UNIT_INDEX" val="1_4_2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41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5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PRESET_TEXT" val="E"/>
  <p:tag name="KSO_WM_UNIT_FILL_FORE_SCHEMECOLOR_INDEX" val="9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42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5_4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NOCLEAR" val="0"/>
  <p:tag name="KSO_WM_DIAGRAM_GROUP_CODE" val="l1-1"/>
  <p:tag name="KSO_WM_UNIT_TYPE" val="l_h_i"/>
  <p:tag name="KSO_WM_UNIT_INDEX" val="1_5_4"/>
  <p:tag name="KSO_WM_UNIT_FILL_FORE_SCHEMECOLOR_INDEX" val="9"/>
  <p:tag name="KSO_WM_UNIT_FILL_TYPE" val="1"/>
  <p:tag name="KSO_WM_UNIT_TEXT_FILL_FORE_SCHEMECOLOR_INDEX" val="9"/>
  <p:tag name="KSO_WM_UNIT_TEXT_FILL_TYPE" val="1"/>
  <p:tag name="KSO_WM_UNIT_USESOURCEFORMAT_APPLY" val="1"/>
</p:tagLst>
</file>

<file path=ppt/tags/tag43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5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FILL_FORE_SCHEMECOLOR_INDEX" val="9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44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5_3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FILL_FORE_SCHEMECOLOR_INDEX" val="9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54_5*l_h_f*1_5_2"/>
  <p:tag name="KSO_WM_TEMPLATE_CATEGORY" val="diagram"/>
  <p:tag name="KSO_WM_TEMPLATE_INDEX" val="754"/>
  <p:tag name="KSO_WM_UNIT_LAYERLEVEL" val="1_1_1"/>
  <p:tag name="KSO_WM_TAG_VERSION" val="1.0"/>
  <p:tag name="KSO_WM_BEAUTIFY_FLAG" val="#wm#"/>
  <p:tag name="KSO_WM_UNIT_NOCLEAR" val="0"/>
  <p:tag name="KSO_WM_UNIT_VALUE" val="30"/>
  <p:tag name="KSO_WM_UNIT_TYPE" val="l_h_f"/>
  <p:tag name="KSO_WM_UNIT_INDEX" val="1_5_2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46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6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PRESET_TEXT" val="E"/>
  <p:tag name="KSO_WM_UNIT_FILL_FORE_SCHEMECOLOR_INDEX" val="10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47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6_4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NOCLEAR" val="0"/>
  <p:tag name="KSO_WM_DIAGRAM_GROUP_CODE" val="l1-1"/>
  <p:tag name="KSO_WM_UNIT_TYPE" val="l_h_i"/>
  <p:tag name="KSO_WM_UNIT_INDEX" val="1_6_4"/>
  <p:tag name="KSO_WM_UNIT_FILL_FORE_SCHEMECOLOR_INDEX" val="10"/>
  <p:tag name="KSO_WM_UNIT_FILL_TYPE" val="1"/>
  <p:tag name="KSO_WM_UNIT_TEXT_FILL_FORE_SCHEMECOLOR_INDEX" val="10"/>
  <p:tag name="KSO_WM_UNIT_TEXT_FILL_TYPE" val="1"/>
  <p:tag name="KSO_WM_UNIT_USESOURCEFORMAT_APPLY" val="1"/>
</p:tagLst>
</file>

<file path=ppt/tags/tag48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6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FILL_FORE_SCHEMECOLOR_INDEX" val="10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49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6_3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FILL_FORE_SCHEMECOLOR_INDEX" val="10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01377_1*l_i*1_1"/>
  <p:tag name="KSO_WM_TEMPLATE_CATEGORY" val="diagram"/>
  <p:tag name="KSO_WM_TEMPLATE_INDEX" val="20201377"/>
  <p:tag name="KSO_WM_UNIT_LAYERLEVEL" val="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54_5*l_h_f*1_6_2"/>
  <p:tag name="KSO_WM_TEMPLATE_CATEGORY" val="diagram"/>
  <p:tag name="KSO_WM_TEMPLATE_INDEX" val="754"/>
  <p:tag name="KSO_WM_UNIT_LAYERLEVEL" val="1_1_1"/>
  <p:tag name="KSO_WM_TAG_VERSION" val="1.0"/>
  <p:tag name="KSO_WM_BEAUTIFY_FLAG" val="#wm#"/>
  <p:tag name="KSO_WM_UNIT_NOCLEAR" val="0"/>
  <p:tag name="KSO_WM_UNIT_VALUE" val="30"/>
  <p:tag name="KSO_WM_UNIT_TYPE" val="l_h_f"/>
  <p:tag name="KSO_WM_UNIT_INDEX" val="1_6_2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5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2.xml><?xml version="1.0" encoding="utf-8"?>
<p:tagLst xmlns:p="http://schemas.openxmlformats.org/presentationml/2006/main">
  <p:tag name="KSO_WM_BEAUTIFY_FLAG" val="#wm#"/>
  <p:tag name="KSO_WM_TEMPLATE_CATEGORY" val="custom"/>
  <p:tag name="KSO_WM_TEMPLATE_INDEX" val="20191204"/>
  <p:tag name="KSO_WM_SLIDE_ITEM_CNT" val="4"/>
  <p:tag name="KSO_WM_SPECIAL_SOURCE" val="bdnull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90_4*l_h_i*1_1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  <p:tag name="KSO_WM_UNIT_DIAGRAM_SCHEMECOLOR_ID" val="4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90_4*l_h_i*1_1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55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90_4*l_h_f*1_1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90_4*l_h_i*1_2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6"/>
  <p:tag name="KSO_WM_UNIT_TEXT_FILL_TYPE" val="1"/>
  <p:tag name="KSO_WM_UNIT_USESOURCEFORMAT_APPLY" val="1"/>
  <p:tag name="KSO_WM_UNIT_DIAGRAM_SCHEMECOLOR_ID" val="4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90_4*l_h_i*1_2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58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90_4*l_h_f*1_2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90_4*l_h_i*1_3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7"/>
  <p:tag name="KSO_WM_UNIT_TEXT_FILL_TYPE" val="1"/>
  <p:tag name="KSO_WM_UNIT_USESOURCEFORMAT_APPLY" val="1"/>
  <p:tag name="KSO_WM_UNIT_DIAGRAM_SCHEMECOLOR_ID" val="4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01377_1*l_i*1_2"/>
  <p:tag name="KSO_WM_TEMPLATE_CATEGORY" val="diagram"/>
  <p:tag name="KSO_WM_TEMPLATE_INDEX" val="20201377"/>
  <p:tag name="KSO_WM_UNIT_LAYERLEVEL" val="1_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90_4*l_h_i*1_3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61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90_4*l_h_f*1_3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790_4*l_h_i*1_4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8"/>
  <p:tag name="KSO_WM_UNIT_TEXT_FILL_TYPE" val="1"/>
  <p:tag name="KSO_WM_UNIT_USESOURCEFORMAT_APPLY" val="1"/>
  <p:tag name="KSO_WM_UNIT_DIAGRAM_SCHEMECOLOR_ID" val="4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790_4*l_h_i*1_4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64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790_4*l_h_f*1_4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790_4*l_h_i*1_5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9"/>
  <p:tag name="KSO_WM_UNIT_TEXT_FILL_TYPE" val="1"/>
  <p:tag name="KSO_WM_UNIT_USESOURCEFORMAT_APPLY" val="1"/>
  <p:tag name="KSO_WM_UNIT_DIAGRAM_SCHEMECOLOR_ID" val="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790_4*l_h_i*1_5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67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790_4*l_h_f*1_5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790_4*l_h_i*1_3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7"/>
  <p:tag name="KSO_WM_UNIT_TEXT_FILL_TYPE" val="1"/>
  <p:tag name="KSO_WM_UNIT_USESOURCEFORMAT_APPLY" val="1"/>
  <p:tag name="KSO_WM_UNIT_DIAGRAM_SCHEMECOLOR_ID" val="4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790_4*l_h_i*1_4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8"/>
  <p:tag name="KSO_WM_UNIT_TEXT_FILL_TYPE" val="1"/>
  <p:tag name="KSO_WM_UNIT_USESOURCEFORMAT_APPLY" val="1"/>
  <p:tag name="KSO_WM_UNIT_DIAGRAM_SCHEMECOLOR_ID" val="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1377_1*l_h_i*1_1_1"/>
  <p:tag name="KSO_WM_TEMPLATE_CATEGORY" val="diagram"/>
  <p:tag name="KSO_WM_TEMPLATE_INDEX" val="20201377"/>
  <p:tag name="KSO_WM_UNIT_LAYERLEVEL" val="1_1_1"/>
  <p:tag name="KSO_WM_TAG_VERSION" val="1.0"/>
  <p:tag name="KSO_WM_BEAUTIFY_FLAG" val="#wm#"/>
  <p:tag name="KSO_WM_UNIT_FILL_FORE_SCHEMECOLOR_INDEX" val="16"/>
  <p:tag name="KSO_WM_UNIT_FILL_TYPE" val="1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1"/>
  <p:tag name="KSO_WM_UNIT_ID" val="diagram790_4*l_h_i*1_5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9"/>
  <p:tag name="KSO_WM_UNIT_TEXT_FILL_TYPE" val="1"/>
  <p:tag name="KSO_WM_UNIT_USESOURCEFORMAT_APPLY" val="1"/>
  <p:tag name="KSO_WM_UNIT_DIAGRAM_SCHEMECOLOR_ID" val="4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790_4*l_h_i*1_1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  <p:tag name="KSO_WM_UNIT_DIAGRAM_SCHEMECOLOR_ID" val="4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790_4*l_h_i*1_2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  <p:tag name="KSO_WM_UNIT_DIAGRAM_SCHEMECOLOR_ID" val="4"/>
</p:tagLst>
</file>

<file path=ppt/tags/tag7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2616"/>
  <p:tag name="KSO_WM_SLIDE_ITEM_CNT" val="5"/>
  <p:tag name="KSO_WM_SPECIAL_SOURCE" val="bdnull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UNIT_ISCONTENTSTITLE" val="0"/>
  <p:tag name="KSO_WM_UNIT_PRESET_TEXT" val="紧急不重要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01377_1*l_h_a*1_1_1"/>
  <p:tag name="KSO_WM_TEMPLATE_CATEGORY" val="diagram"/>
  <p:tag name="KSO_WM_TEMPLATE_INDEX" val="20201377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</p:tagLst>
</file>

<file path=ppt/tags/tag8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.xml><?xml version="1.0" encoding="utf-8"?>
<p:tagLst xmlns:p="http://schemas.openxmlformats.org/presentationml/2006/main">
  <p:tag name="KSO_WM_UNIT_PRESET_TEXT" val="事务名称一&#13;事务名称二&#13;事务名称三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1377_1*l_h_f*1_1_1"/>
  <p:tag name="KSO_WM_TEMPLATE_CATEGORY" val="diagram"/>
  <p:tag name="KSO_WM_TEMPLATE_INDEX" val="2020137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9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4290</Words>
  <Application>WPS 演示</Application>
  <PresentationFormat>自定义</PresentationFormat>
  <Paragraphs>380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隶书</vt:lpstr>
      <vt:lpstr>Arial Unicode MS</vt:lpstr>
      <vt:lpstr>Wingdings</vt:lpstr>
      <vt:lpstr>Open Sans</vt:lpstr>
      <vt:lpstr>Calibri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老学生一枚</cp:lastModifiedBy>
  <cp:revision>364</cp:revision>
  <dcterms:created xsi:type="dcterms:W3CDTF">2019-11-11T13:37:00Z</dcterms:created>
  <dcterms:modified xsi:type="dcterms:W3CDTF">2022-03-01T05:51:31Z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F47900CFCF14428F81F766D8B14004F0</vt:lpwstr>
  </property>
</Properties>
</file>